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93" r:id="rId2"/>
    <p:sldId id="332" r:id="rId3"/>
    <p:sldId id="333" r:id="rId4"/>
    <p:sldId id="344" r:id="rId5"/>
    <p:sldId id="334" r:id="rId6"/>
    <p:sldId id="348" r:id="rId7"/>
    <p:sldId id="349" r:id="rId8"/>
    <p:sldId id="335" r:id="rId9"/>
    <p:sldId id="393" r:id="rId10"/>
    <p:sldId id="432" r:id="rId11"/>
    <p:sldId id="433" r:id="rId12"/>
    <p:sldId id="424" r:id="rId13"/>
    <p:sldId id="377" r:id="rId14"/>
    <p:sldId id="378" r:id="rId15"/>
    <p:sldId id="403" r:id="rId16"/>
    <p:sldId id="336" r:id="rId17"/>
    <p:sldId id="337" r:id="rId18"/>
    <p:sldId id="318" r:id="rId19"/>
    <p:sldId id="343" r:id="rId20"/>
    <p:sldId id="353" r:id="rId21"/>
    <p:sldId id="396" r:id="rId22"/>
    <p:sldId id="412" r:id="rId23"/>
    <p:sldId id="392" r:id="rId24"/>
    <p:sldId id="389" r:id="rId25"/>
    <p:sldId id="390" r:id="rId26"/>
    <p:sldId id="391" r:id="rId27"/>
    <p:sldId id="399" r:id="rId28"/>
    <p:sldId id="404" r:id="rId29"/>
    <p:sldId id="405" r:id="rId30"/>
    <p:sldId id="406" r:id="rId31"/>
    <p:sldId id="407" r:id="rId32"/>
    <p:sldId id="427" r:id="rId33"/>
    <p:sldId id="418" r:id="rId34"/>
    <p:sldId id="428" r:id="rId35"/>
    <p:sldId id="431" r:id="rId36"/>
    <p:sldId id="419" r:id="rId37"/>
    <p:sldId id="420" r:id="rId38"/>
    <p:sldId id="421" r:id="rId39"/>
    <p:sldId id="429" r:id="rId40"/>
    <p:sldId id="430" r:id="rId41"/>
    <p:sldId id="425" r:id="rId42"/>
    <p:sldId id="426" r:id="rId43"/>
    <p:sldId id="423" r:id="rId4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9933"/>
    <a:srgbClr val="FF9900"/>
    <a:srgbClr val="00FFFF"/>
    <a:srgbClr val="F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236" y="-18"/>
      </p:cViewPr>
      <p:guideLst>
        <p:guide orient="horz" pos="2160"/>
        <p:guide pos="2880"/>
      </p:guideLst>
    </p:cSldViewPr>
  </p:slideViewPr>
  <p:notesTextViewPr>
    <p:cViewPr>
      <p:scale>
        <a:sx n="1" d="1"/>
        <a:sy n="1" d="1"/>
      </p:scale>
      <p:origin x="0" y="0"/>
    </p:cViewPr>
  </p:notesTextViewPr>
  <p:sorterViewPr>
    <p:cViewPr>
      <p:scale>
        <a:sx n="170" d="100"/>
        <a:sy n="170" d="100"/>
      </p:scale>
      <p:origin x="0" y="-63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image" Target="../media/image88.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image" Target="../media/image9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8CFA7D-54BB-4C30-956C-A0CB36EE4CF4}" type="datetimeFigureOut">
              <a:rPr lang="es-ES" smtClean="0"/>
              <a:t>23/11/2021</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582849-D3D1-4365-BEF9-446B052D2B18}" type="slidenum">
              <a:rPr lang="es-ES" smtClean="0"/>
              <a:t>‹Nº›</a:t>
            </a:fld>
            <a:endParaRPr lang="es-ES"/>
          </a:p>
        </p:txBody>
      </p:sp>
    </p:spTree>
    <p:extLst>
      <p:ext uri="{BB962C8B-B14F-4D97-AF65-F5344CB8AC3E}">
        <p14:creationId xmlns:p14="http://schemas.microsoft.com/office/powerpoint/2010/main" val="3957040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7582849-D3D1-4365-BEF9-446B052D2B18}" type="slidenum">
              <a:rPr lang="es-ES" smtClean="0"/>
              <a:t>29</a:t>
            </a:fld>
            <a:endParaRPr lang="es-ES"/>
          </a:p>
        </p:txBody>
      </p:sp>
    </p:spTree>
    <p:extLst>
      <p:ext uri="{BB962C8B-B14F-4D97-AF65-F5344CB8AC3E}">
        <p14:creationId xmlns:p14="http://schemas.microsoft.com/office/powerpoint/2010/main" val="118993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2620D91B-640C-44B2-9D0E-43FDE7036884}" type="datetimeFigureOut">
              <a:rPr lang="es-ES" smtClean="0"/>
              <a:t>23/11/2021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E72748D-AE37-454F-B3F8-35C3565F433B}" type="slidenum">
              <a:rPr lang="es-ES" smtClean="0"/>
              <a:t>‹Nº›</a:t>
            </a:fld>
            <a:endParaRPr lang="es-ES"/>
          </a:p>
        </p:txBody>
      </p:sp>
    </p:spTree>
    <p:extLst>
      <p:ext uri="{BB962C8B-B14F-4D97-AF65-F5344CB8AC3E}">
        <p14:creationId xmlns:p14="http://schemas.microsoft.com/office/powerpoint/2010/main" val="3711042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620D91B-640C-44B2-9D0E-43FDE7036884}" type="datetimeFigureOut">
              <a:rPr lang="es-ES" smtClean="0"/>
              <a:t>23/11/2021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E72748D-AE37-454F-B3F8-35C3565F433B}" type="slidenum">
              <a:rPr lang="es-ES" smtClean="0"/>
              <a:t>‹Nº›</a:t>
            </a:fld>
            <a:endParaRPr lang="es-ES"/>
          </a:p>
        </p:txBody>
      </p:sp>
    </p:spTree>
    <p:extLst>
      <p:ext uri="{BB962C8B-B14F-4D97-AF65-F5344CB8AC3E}">
        <p14:creationId xmlns:p14="http://schemas.microsoft.com/office/powerpoint/2010/main" val="240707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620D91B-640C-44B2-9D0E-43FDE7036884}" type="datetimeFigureOut">
              <a:rPr lang="es-ES" smtClean="0"/>
              <a:t>23/11/2021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E72748D-AE37-454F-B3F8-35C3565F433B}" type="slidenum">
              <a:rPr lang="es-ES" smtClean="0"/>
              <a:t>‹Nº›</a:t>
            </a:fld>
            <a:endParaRPr lang="es-ES"/>
          </a:p>
        </p:txBody>
      </p:sp>
    </p:spTree>
    <p:extLst>
      <p:ext uri="{BB962C8B-B14F-4D97-AF65-F5344CB8AC3E}">
        <p14:creationId xmlns:p14="http://schemas.microsoft.com/office/powerpoint/2010/main" val="1867476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620D91B-640C-44B2-9D0E-43FDE7036884}" type="datetimeFigureOut">
              <a:rPr lang="es-ES" smtClean="0"/>
              <a:t>23/11/2021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E72748D-AE37-454F-B3F8-35C3565F433B}" type="slidenum">
              <a:rPr lang="es-ES" smtClean="0"/>
              <a:t>‹Nº›</a:t>
            </a:fld>
            <a:endParaRPr lang="es-ES"/>
          </a:p>
        </p:txBody>
      </p:sp>
    </p:spTree>
    <p:extLst>
      <p:ext uri="{BB962C8B-B14F-4D97-AF65-F5344CB8AC3E}">
        <p14:creationId xmlns:p14="http://schemas.microsoft.com/office/powerpoint/2010/main" val="1044644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620D91B-640C-44B2-9D0E-43FDE7036884}" type="datetimeFigureOut">
              <a:rPr lang="es-ES" smtClean="0"/>
              <a:t>23/11/2021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E72748D-AE37-454F-B3F8-35C3565F433B}" type="slidenum">
              <a:rPr lang="es-ES" smtClean="0"/>
              <a:t>‹Nº›</a:t>
            </a:fld>
            <a:endParaRPr lang="es-ES"/>
          </a:p>
        </p:txBody>
      </p:sp>
    </p:spTree>
    <p:extLst>
      <p:ext uri="{BB962C8B-B14F-4D97-AF65-F5344CB8AC3E}">
        <p14:creationId xmlns:p14="http://schemas.microsoft.com/office/powerpoint/2010/main" val="1473438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2620D91B-640C-44B2-9D0E-43FDE7036884}" type="datetimeFigureOut">
              <a:rPr lang="es-ES" smtClean="0"/>
              <a:t>23/11/2021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E72748D-AE37-454F-B3F8-35C3565F433B}" type="slidenum">
              <a:rPr lang="es-ES" smtClean="0"/>
              <a:t>‹Nº›</a:t>
            </a:fld>
            <a:endParaRPr lang="es-ES"/>
          </a:p>
        </p:txBody>
      </p:sp>
    </p:spTree>
    <p:extLst>
      <p:ext uri="{BB962C8B-B14F-4D97-AF65-F5344CB8AC3E}">
        <p14:creationId xmlns:p14="http://schemas.microsoft.com/office/powerpoint/2010/main" val="268313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2620D91B-640C-44B2-9D0E-43FDE7036884}" type="datetimeFigureOut">
              <a:rPr lang="es-ES" smtClean="0"/>
              <a:t>23/11/2021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E72748D-AE37-454F-B3F8-35C3565F433B}" type="slidenum">
              <a:rPr lang="es-ES" smtClean="0"/>
              <a:t>‹Nº›</a:t>
            </a:fld>
            <a:endParaRPr lang="es-ES"/>
          </a:p>
        </p:txBody>
      </p:sp>
    </p:spTree>
    <p:extLst>
      <p:ext uri="{BB962C8B-B14F-4D97-AF65-F5344CB8AC3E}">
        <p14:creationId xmlns:p14="http://schemas.microsoft.com/office/powerpoint/2010/main" val="811652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2620D91B-640C-44B2-9D0E-43FDE7036884}" type="datetimeFigureOut">
              <a:rPr lang="es-ES" smtClean="0"/>
              <a:t>23/11/2021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E72748D-AE37-454F-B3F8-35C3565F433B}" type="slidenum">
              <a:rPr lang="es-ES" smtClean="0"/>
              <a:t>‹Nº›</a:t>
            </a:fld>
            <a:endParaRPr lang="es-ES"/>
          </a:p>
        </p:txBody>
      </p:sp>
    </p:spTree>
    <p:extLst>
      <p:ext uri="{BB962C8B-B14F-4D97-AF65-F5344CB8AC3E}">
        <p14:creationId xmlns:p14="http://schemas.microsoft.com/office/powerpoint/2010/main" val="1216228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grpSp>
        <p:nvGrpSpPr>
          <p:cNvPr id="5" name="Group 5"/>
          <p:cNvGrpSpPr>
            <a:grpSpLocks/>
          </p:cNvGrpSpPr>
          <p:nvPr userDrawn="1"/>
        </p:nvGrpSpPr>
        <p:grpSpPr bwMode="auto">
          <a:xfrm>
            <a:off x="20638" y="30163"/>
            <a:ext cx="9080500" cy="6811962"/>
            <a:chOff x="113" y="74"/>
            <a:chExt cx="5534" cy="4173"/>
          </a:xfrm>
        </p:grpSpPr>
        <p:sp>
          <p:nvSpPr>
            <p:cNvPr id="6" name="AutoShape 3"/>
            <p:cNvSpPr>
              <a:spLocks noChangeArrowheads="1"/>
            </p:cNvSpPr>
            <p:nvPr/>
          </p:nvSpPr>
          <p:spPr bwMode="auto">
            <a:xfrm>
              <a:off x="113" y="74"/>
              <a:ext cx="5534" cy="4173"/>
            </a:xfrm>
            <a:prstGeom prst="roundRect">
              <a:avLst>
                <a:gd name="adj" fmla="val 544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7" name="Rectangle 4"/>
            <p:cNvSpPr>
              <a:spLocks noChangeArrowheads="1"/>
            </p:cNvSpPr>
            <p:nvPr/>
          </p:nvSpPr>
          <p:spPr bwMode="auto">
            <a:xfrm>
              <a:off x="113" y="385"/>
              <a:ext cx="5534" cy="3596"/>
            </a:xfrm>
            <a:prstGeom prst="rect">
              <a:avLst/>
            </a:prstGeom>
            <a:gradFill rotWithShape="1">
              <a:gsLst>
                <a:gs pos="0">
                  <a:srgbClr val="FFFF00">
                    <a:gamma/>
                    <a:tint val="3137"/>
                    <a:invGamma/>
                  </a:srgbClr>
                </a:gs>
                <a:gs pos="100000">
                  <a:srgbClr val="FFFF0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8" name="7 CuadroTexto"/>
          <p:cNvSpPr txBox="1"/>
          <p:nvPr userDrawn="1"/>
        </p:nvSpPr>
        <p:spPr>
          <a:xfrm>
            <a:off x="363271" y="4519"/>
            <a:ext cx="8424936" cy="553998"/>
          </a:xfrm>
          <a:prstGeom prst="rect">
            <a:avLst/>
          </a:prstGeom>
          <a:noFill/>
        </p:spPr>
        <p:txBody>
          <a:bodyPr wrap="square" rtlCol="0">
            <a:spAutoFit/>
          </a:bodyPr>
          <a:lstStyle/>
          <a:p>
            <a:pPr algn="ctr"/>
            <a:r>
              <a:rPr lang="es-ES" sz="3000" b="1" dirty="0" smtClean="0">
                <a:solidFill>
                  <a:srgbClr val="00B0F0"/>
                </a:solidFill>
                <a:latin typeface="Arial" pitchFamily="34" charset="0"/>
                <a:cs typeface="Arial" pitchFamily="34" charset="0"/>
              </a:rPr>
              <a:t>Centrifugación</a:t>
            </a:r>
            <a:r>
              <a:rPr lang="es-ES" sz="3000" b="1" baseline="0" dirty="0" smtClean="0">
                <a:solidFill>
                  <a:srgbClr val="00B0F0"/>
                </a:solidFill>
                <a:latin typeface="Arial" pitchFamily="34" charset="0"/>
                <a:cs typeface="Arial" pitchFamily="34" charset="0"/>
              </a:rPr>
              <a:t> – Fraccionamiento </a:t>
            </a:r>
            <a:r>
              <a:rPr lang="es-ES" sz="3000" b="1" baseline="0" dirty="0" err="1" smtClean="0">
                <a:solidFill>
                  <a:srgbClr val="00B0F0"/>
                </a:solidFill>
                <a:latin typeface="Arial" pitchFamily="34" charset="0"/>
                <a:cs typeface="Arial" pitchFamily="34" charset="0"/>
              </a:rPr>
              <a:t>subcelular</a:t>
            </a:r>
            <a:endParaRPr lang="es-ES" sz="3000" b="1" dirty="0">
              <a:solidFill>
                <a:srgbClr val="00B0F0"/>
              </a:solidFill>
              <a:latin typeface="Arial" pitchFamily="34" charset="0"/>
              <a:cs typeface="Arial" pitchFamily="34" charset="0"/>
            </a:endParaRPr>
          </a:p>
        </p:txBody>
      </p:sp>
    </p:spTree>
    <p:extLst>
      <p:ext uri="{BB962C8B-B14F-4D97-AF65-F5344CB8AC3E}">
        <p14:creationId xmlns:p14="http://schemas.microsoft.com/office/powerpoint/2010/main" val="3557192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620D91B-640C-44B2-9D0E-43FDE7036884}" type="datetimeFigureOut">
              <a:rPr lang="es-ES" smtClean="0"/>
              <a:t>23/11/2021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E72748D-AE37-454F-B3F8-35C3565F433B}" type="slidenum">
              <a:rPr lang="es-ES" smtClean="0"/>
              <a:t>‹Nº›</a:t>
            </a:fld>
            <a:endParaRPr lang="es-ES"/>
          </a:p>
        </p:txBody>
      </p:sp>
    </p:spTree>
    <p:extLst>
      <p:ext uri="{BB962C8B-B14F-4D97-AF65-F5344CB8AC3E}">
        <p14:creationId xmlns:p14="http://schemas.microsoft.com/office/powerpoint/2010/main" val="1341224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620D91B-640C-44B2-9D0E-43FDE7036884}" type="datetimeFigureOut">
              <a:rPr lang="es-ES" smtClean="0"/>
              <a:t>23/11/2021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E72748D-AE37-454F-B3F8-35C3565F433B}" type="slidenum">
              <a:rPr lang="es-ES" smtClean="0"/>
              <a:t>‹Nº›</a:t>
            </a:fld>
            <a:endParaRPr lang="es-ES"/>
          </a:p>
        </p:txBody>
      </p:sp>
    </p:spTree>
    <p:extLst>
      <p:ext uri="{BB962C8B-B14F-4D97-AF65-F5344CB8AC3E}">
        <p14:creationId xmlns:p14="http://schemas.microsoft.com/office/powerpoint/2010/main" val="313557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0D91B-640C-44B2-9D0E-43FDE7036884}" type="datetimeFigureOut">
              <a:rPr lang="es-ES" smtClean="0"/>
              <a:t>23/11/2021</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72748D-AE37-454F-B3F8-35C3565F433B}" type="slidenum">
              <a:rPr lang="es-ES" smtClean="0"/>
              <a:t>‹Nº›</a:t>
            </a:fld>
            <a:endParaRPr lang="es-ES"/>
          </a:p>
        </p:txBody>
      </p:sp>
    </p:spTree>
    <p:extLst>
      <p:ext uri="{BB962C8B-B14F-4D97-AF65-F5344CB8AC3E}">
        <p14:creationId xmlns:p14="http://schemas.microsoft.com/office/powerpoint/2010/main" val="559573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84.png"/><Relationship Id="rId5" Type="http://schemas.openxmlformats.org/officeDocument/2006/relationships/image" Target="../media/image80.pn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png"/></Relationships>
</file>

<file path=ppt/slides/_rels/slide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89.png"/><Relationship Id="rId5" Type="http://schemas.openxmlformats.org/officeDocument/2006/relationships/oleObject" Target="../embeddings/oleObject6.bin"/><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92.png"/><Relationship Id="rId5" Type="http://schemas.openxmlformats.org/officeDocument/2006/relationships/oleObject" Target="../embeddings/oleObject8.bin"/><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3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oleObject" Target="../embeddings/oleObject9.bin"/><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7.png"/><Relationship Id="rId5" Type="http://schemas.openxmlformats.org/officeDocument/2006/relationships/image" Target="../media/image118.png"/><Relationship Id="rId4" Type="http://schemas.openxmlformats.org/officeDocument/2006/relationships/image" Target="../media/image11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32.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0.gif"/><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de centrifugation"/>
          <p:cNvSpPr>
            <a:spLocks noChangeAspect="1" noChangeArrowheads="1"/>
          </p:cNvSpPr>
          <p:nvPr/>
        </p:nvSpPr>
        <p:spPr bwMode="auto">
          <a:xfrm>
            <a:off x="155575" y="-2659063"/>
            <a:ext cx="7162800" cy="5543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5" y="569412"/>
            <a:ext cx="8999219" cy="5811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2130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Made for Spinning: The Centrifuge - Conduct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136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59" y="586504"/>
            <a:ext cx="8990775" cy="39593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0" y="4606301"/>
            <a:ext cx="3674367" cy="17493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263706"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Gráficas RCF </a:t>
            </a:r>
            <a:r>
              <a:rPr lang="es-ES" sz="3200" b="1" i="1" dirty="0" smtClean="0">
                <a:solidFill>
                  <a:schemeClr val="bg1"/>
                </a:solidFill>
                <a:latin typeface="Arial" pitchFamily="34" charset="0"/>
                <a:cs typeface="Arial" pitchFamily="34" charset="0"/>
              </a:rPr>
              <a:t>vs</a:t>
            </a:r>
            <a:r>
              <a:rPr lang="es-ES" sz="3200" b="1" dirty="0" smtClean="0">
                <a:solidFill>
                  <a:schemeClr val="bg1"/>
                </a:solidFill>
                <a:latin typeface="Arial" pitchFamily="34" charset="0"/>
                <a:cs typeface="Arial" pitchFamily="34" charset="0"/>
              </a:rPr>
              <a:t>. rpm</a:t>
            </a:r>
            <a:endParaRPr lang="es-ES" sz="3200" b="1" dirty="0">
              <a:solidFill>
                <a:schemeClr val="bg1"/>
              </a:solidFill>
              <a:latin typeface="Arial" pitchFamily="34" charset="0"/>
              <a:cs typeface="Arial" pitchFamily="34" charset="0"/>
            </a:endParaRPr>
          </a:p>
        </p:txBody>
      </p:sp>
      <p:sp>
        <p:nvSpPr>
          <p:cNvPr id="3" name="2 CuadroTexto"/>
          <p:cNvSpPr txBox="1"/>
          <p:nvPr/>
        </p:nvSpPr>
        <p:spPr>
          <a:xfrm>
            <a:off x="3952391" y="4607255"/>
            <a:ext cx="4940089" cy="1754326"/>
          </a:xfrm>
          <a:prstGeom prst="rect">
            <a:avLst/>
          </a:prstGeom>
          <a:solidFill>
            <a:srgbClr val="FF9900"/>
          </a:solidFill>
          <a:ln w="3175">
            <a:solidFill>
              <a:schemeClr val="tx1"/>
            </a:solidFill>
          </a:ln>
        </p:spPr>
        <p:txBody>
          <a:bodyPr wrap="square" rtlCol="0">
            <a:spAutoFit/>
          </a:bodyPr>
          <a:lstStyle/>
          <a:p>
            <a:pPr algn="ctr"/>
            <a:r>
              <a:rPr lang="es-ES" b="1" dirty="0" smtClean="0"/>
              <a:t>Para cada rotor se puede construir una gráfica</a:t>
            </a:r>
            <a:r>
              <a:rPr lang="es-ES" dirty="0" smtClean="0"/>
              <a:t> que represente el campo centrífugo relativo (RCF) en función de la velocidad (rpm). De esta forma se puede saber a qué velocidad tengo que centrifugar el rotor que tengo en mi laboratorio para alcanzar el mismo RCF obtenido con un rotor distinto.</a:t>
            </a:r>
            <a:endParaRPr lang="es-ES" dirty="0"/>
          </a:p>
        </p:txBody>
      </p:sp>
      <p:cxnSp>
        <p:nvCxnSpPr>
          <p:cNvPr id="5" name="Conector recto 4"/>
          <p:cNvCxnSpPr/>
          <p:nvPr/>
        </p:nvCxnSpPr>
        <p:spPr>
          <a:xfrm>
            <a:off x="782872" y="1615152"/>
            <a:ext cx="6768752" cy="0"/>
          </a:xfrm>
          <a:prstGeom prst="line">
            <a:avLst/>
          </a:prstGeom>
          <a:ln w="28575">
            <a:solidFill>
              <a:srgbClr val="339933"/>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7578920" y="1615152"/>
            <a:ext cx="0" cy="2389912"/>
          </a:xfrm>
          <a:prstGeom prst="line">
            <a:avLst/>
          </a:prstGeom>
          <a:ln w="28575">
            <a:solidFill>
              <a:srgbClr val="339933"/>
            </a:solidFill>
            <a:prstDash val="sysDash"/>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4108521" y="1430486"/>
            <a:ext cx="864096" cy="369332"/>
          </a:xfrm>
          <a:prstGeom prst="rect">
            <a:avLst/>
          </a:prstGeom>
          <a:solidFill>
            <a:srgbClr val="FF0000"/>
          </a:solidFill>
        </p:spPr>
        <p:txBody>
          <a:bodyPr wrap="square" rtlCol="0">
            <a:spAutoFit/>
          </a:bodyPr>
          <a:lstStyle/>
          <a:p>
            <a:pPr algn="ctr"/>
            <a:r>
              <a:rPr lang="es-ES" b="1" dirty="0" smtClean="0">
                <a:solidFill>
                  <a:schemeClr val="bg1"/>
                </a:solidFill>
              </a:rPr>
              <a:t>500 g</a:t>
            </a:r>
            <a:endParaRPr lang="es-ES" b="1" dirty="0">
              <a:solidFill>
                <a:schemeClr val="bg1"/>
              </a:solidFill>
            </a:endParaRPr>
          </a:p>
        </p:txBody>
      </p:sp>
      <p:sp>
        <p:nvSpPr>
          <p:cNvPr id="13" name="CuadroTexto 12"/>
          <p:cNvSpPr txBox="1"/>
          <p:nvPr/>
        </p:nvSpPr>
        <p:spPr>
          <a:xfrm>
            <a:off x="6930848" y="3278014"/>
            <a:ext cx="1296144" cy="369332"/>
          </a:xfrm>
          <a:prstGeom prst="rect">
            <a:avLst/>
          </a:prstGeom>
          <a:solidFill>
            <a:srgbClr val="FF0000"/>
          </a:solidFill>
        </p:spPr>
        <p:txBody>
          <a:bodyPr wrap="square" rtlCol="0">
            <a:spAutoFit/>
          </a:bodyPr>
          <a:lstStyle/>
          <a:p>
            <a:pPr algn="ctr"/>
            <a:r>
              <a:rPr lang="es-ES" b="1" dirty="0" smtClean="0">
                <a:solidFill>
                  <a:schemeClr val="bg1"/>
                </a:solidFill>
              </a:rPr>
              <a:t>1.700 rpm</a:t>
            </a:r>
            <a:endParaRPr lang="es-ES" b="1" dirty="0">
              <a:solidFill>
                <a:schemeClr val="bg1"/>
              </a:solidFill>
            </a:endParaRPr>
          </a:p>
        </p:txBody>
      </p:sp>
    </p:spTree>
    <p:extLst>
      <p:ext uri="{BB962C8B-B14F-4D97-AF65-F5344CB8AC3E}">
        <p14:creationId xmlns:p14="http://schemas.microsoft.com/office/powerpoint/2010/main" val="1987801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4" y="617048"/>
            <a:ext cx="3960440" cy="5745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755576" y="3573016"/>
            <a:ext cx="1829966" cy="1292662"/>
          </a:xfrm>
          <a:prstGeom prst="rect">
            <a:avLst/>
          </a:prstGeom>
          <a:solidFill>
            <a:srgbClr val="0000FF"/>
          </a:solidFill>
          <a:ln w="3175">
            <a:solidFill>
              <a:schemeClr val="tx1"/>
            </a:solidFill>
          </a:ln>
        </p:spPr>
        <p:txBody>
          <a:bodyPr wrap="square" rtlCol="0">
            <a:spAutoFit/>
          </a:bodyPr>
          <a:lstStyle/>
          <a:p>
            <a:pPr algn="ctr"/>
            <a:r>
              <a:rPr lang="es-ES" sz="2400" b="1" u="sng" dirty="0" smtClean="0">
                <a:solidFill>
                  <a:schemeClr val="bg1"/>
                </a:solidFill>
              </a:rPr>
              <a:t>Ejemplo 1</a:t>
            </a:r>
          </a:p>
          <a:p>
            <a:pPr algn="ctr"/>
            <a:r>
              <a:rPr lang="es-ES" dirty="0" err="1">
                <a:solidFill>
                  <a:schemeClr val="bg1"/>
                </a:solidFill>
              </a:rPr>
              <a:t>r</a:t>
            </a:r>
            <a:r>
              <a:rPr lang="es-ES" baseline="-25000" dirty="0" err="1" smtClean="0">
                <a:solidFill>
                  <a:schemeClr val="bg1"/>
                </a:solidFill>
              </a:rPr>
              <a:t>max</a:t>
            </a:r>
            <a:r>
              <a:rPr lang="es-ES" dirty="0" smtClean="0">
                <a:solidFill>
                  <a:schemeClr val="bg1"/>
                </a:solidFill>
              </a:rPr>
              <a:t> = 7,2 cm</a:t>
            </a:r>
          </a:p>
          <a:p>
            <a:pPr algn="ctr"/>
            <a:r>
              <a:rPr lang="es-ES" dirty="0" smtClean="0">
                <a:solidFill>
                  <a:schemeClr val="bg1"/>
                </a:solidFill>
              </a:rPr>
              <a:t>V= 14.000 rpm</a:t>
            </a:r>
          </a:p>
          <a:p>
            <a:pPr algn="ctr"/>
            <a:r>
              <a:rPr lang="es-ES" dirty="0" smtClean="0">
                <a:solidFill>
                  <a:schemeClr val="bg1"/>
                </a:solidFill>
              </a:rPr>
              <a:t>RCT = 16.000 g</a:t>
            </a:r>
            <a:endParaRPr lang="es-ES" dirty="0">
              <a:solidFill>
                <a:schemeClr val="bg1"/>
              </a:solidFill>
            </a:endParaRPr>
          </a:p>
        </p:txBody>
      </p:sp>
      <p:sp>
        <p:nvSpPr>
          <p:cNvPr id="7" name="6 CuadroTexto"/>
          <p:cNvSpPr txBox="1"/>
          <p:nvPr/>
        </p:nvSpPr>
        <p:spPr>
          <a:xfrm>
            <a:off x="263706"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Nomogramas para convertir RCF en rpm</a:t>
            </a:r>
            <a:endParaRPr lang="es-ES" sz="3200" b="1" dirty="0">
              <a:solidFill>
                <a:schemeClr val="bg1"/>
              </a:solidFill>
              <a:latin typeface="Arial" pitchFamily="34" charset="0"/>
              <a:cs typeface="Arial" pitchFamily="34" charset="0"/>
            </a:endParaRPr>
          </a:p>
        </p:txBody>
      </p:sp>
      <p:pic>
        <p:nvPicPr>
          <p:cNvPr id="1146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037" y="623355"/>
            <a:ext cx="4968552" cy="44789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5038" y="5582585"/>
            <a:ext cx="4968552" cy="7645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5944570" y="3861048"/>
            <a:ext cx="1507750" cy="1077218"/>
          </a:xfrm>
          <a:prstGeom prst="rect">
            <a:avLst/>
          </a:prstGeom>
          <a:solidFill>
            <a:srgbClr val="FF0000"/>
          </a:solidFill>
          <a:ln w="3175">
            <a:solidFill>
              <a:schemeClr val="tx1"/>
            </a:solidFill>
          </a:ln>
        </p:spPr>
        <p:txBody>
          <a:bodyPr wrap="square" rtlCol="0">
            <a:spAutoFit/>
          </a:bodyPr>
          <a:lstStyle/>
          <a:p>
            <a:pPr algn="ctr"/>
            <a:r>
              <a:rPr lang="es-ES" sz="1600" b="1" u="sng" dirty="0" smtClean="0">
                <a:solidFill>
                  <a:schemeClr val="bg1"/>
                </a:solidFill>
              </a:rPr>
              <a:t>Ejemplo 2</a:t>
            </a:r>
          </a:p>
          <a:p>
            <a:pPr algn="ctr"/>
            <a:r>
              <a:rPr lang="es-ES" sz="1600" dirty="0" err="1">
                <a:solidFill>
                  <a:schemeClr val="bg1"/>
                </a:solidFill>
              </a:rPr>
              <a:t>r</a:t>
            </a:r>
            <a:r>
              <a:rPr lang="es-ES" sz="1600" baseline="-25000" dirty="0" err="1" smtClean="0">
                <a:solidFill>
                  <a:schemeClr val="bg1"/>
                </a:solidFill>
              </a:rPr>
              <a:t>max</a:t>
            </a:r>
            <a:r>
              <a:rPr lang="es-ES" sz="1600" dirty="0" smtClean="0">
                <a:solidFill>
                  <a:schemeClr val="bg1"/>
                </a:solidFill>
              </a:rPr>
              <a:t> = 75 </a:t>
            </a:r>
            <a:r>
              <a:rPr lang="es-ES" sz="1600" dirty="0">
                <a:solidFill>
                  <a:schemeClr val="bg1"/>
                </a:solidFill>
              </a:rPr>
              <a:t>m</a:t>
            </a:r>
            <a:r>
              <a:rPr lang="es-ES" sz="1600" dirty="0" smtClean="0">
                <a:solidFill>
                  <a:schemeClr val="bg1"/>
                </a:solidFill>
              </a:rPr>
              <a:t>m</a:t>
            </a:r>
          </a:p>
          <a:p>
            <a:pPr algn="ctr"/>
            <a:r>
              <a:rPr lang="es-ES" sz="1600" dirty="0" smtClean="0">
                <a:solidFill>
                  <a:schemeClr val="bg1"/>
                </a:solidFill>
              </a:rPr>
              <a:t>V= 2.500 rpm</a:t>
            </a:r>
          </a:p>
          <a:p>
            <a:pPr algn="ctr"/>
            <a:r>
              <a:rPr lang="es-ES" sz="1600" dirty="0" smtClean="0">
                <a:solidFill>
                  <a:schemeClr val="bg1"/>
                </a:solidFill>
              </a:rPr>
              <a:t>RCT = 500 g</a:t>
            </a:r>
            <a:endParaRPr lang="es-ES" sz="1600" dirty="0">
              <a:solidFill>
                <a:schemeClr val="bg1"/>
              </a:solidFill>
            </a:endParaRPr>
          </a:p>
        </p:txBody>
      </p:sp>
    </p:spTree>
    <p:extLst>
      <p:ext uri="{BB962C8B-B14F-4D97-AF65-F5344CB8AC3E}">
        <p14:creationId xmlns:p14="http://schemas.microsoft.com/office/powerpoint/2010/main" val="3889069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0282" y="580166"/>
            <a:ext cx="4052198" cy="57917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916466" y="1400590"/>
            <a:ext cx="3920239" cy="307777"/>
          </a:xfrm>
          <a:prstGeom prst="rect">
            <a:avLst/>
          </a:prstGeom>
          <a:solidFill>
            <a:srgbClr val="FF9900"/>
          </a:solidFill>
          <a:ln w="3175">
            <a:solidFill>
              <a:schemeClr val="tx1"/>
            </a:solidFill>
          </a:ln>
        </p:spPr>
        <p:txBody>
          <a:bodyPr wrap="none">
            <a:spAutoFit/>
          </a:bodyPr>
          <a:lstStyle/>
          <a:p>
            <a:pPr algn="ctr"/>
            <a:r>
              <a:rPr lang="es-ES" sz="1400" b="1" dirty="0">
                <a:latin typeface="Arial" pitchFamily="34" charset="0"/>
                <a:cs typeface="Arial" pitchFamily="34" charset="0"/>
              </a:rPr>
              <a:t>http://www.geneinfinity.org/sp/sp_rotor.html</a:t>
            </a:r>
          </a:p>
        </p:txBody>
      </p:sp>
      <p:pic>
        <p:nvPicPr>
          <p:cNvPr id="113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18" y="580166"/>
            <a:ext cx="4364082" cy="57917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324648" y="5877272"/>
            <a:ext cx="3842590" cy="338554"/>
          </a:xfrm>
          <a:prstGeom prst="rect">
            <a:avLst/>
          </a:prstGeom>
          <a:solidFill>
            <a:srgbClr val="FF9900"/>
          </a:solidFill>
          <a:ln w="3175">
            <a:solidFill>
              <a:schemeClr val="tx1"/>
            </a:solidFill>
          </a:ln>
        </p:spPr>
        <p:txBody>
          <a:bodyPr wrap="none">
            <a:spAutoFit/>
          </a:bodyPr>
          <a:lstStyle/>
          <a:p>
            <a:r>
              <a:rPr lang="es-ES" sz="1600" b="1" dirty="0"/>
              <a:t>http://www.endmemo.com/bio/grpm.php</a:t>
            </a:r>
          </a:p>
        </p:txBody>
      </p:sp>
      <p:sp>
        <p:nvSpPr>
          <p:cNvPr id="7" name="6 CuadroTexto"/>
          <p:cNvSpPr txBox="1"/>
          <p:nvPr/>
        </p:nvSpPr>
        <p:spPr>
          <a:xfrm>
            <a:off x="135470" y="6309155"/>
            <a:ext cx="89010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Convertidores CCR  ↔ rpm </a:t>
            </a:r>
            <a:r>
              <a:rPr lang="es-ES" sz="3200" b="1" i="1" dirty="0">
                <a:solidFill>
                  <a:schemeClr val="bg1"/>
                </a:solidFill>
                <a:latin typeface="Arial" pitchFamily="34" charset="0"/>
                <a:cs typeface="Arial" pitchFamily="34" charset="0"/>
              </a:rPr>
              <a:t>on-line</a:t>
            </a:r>
          </a:p>
        </p:txBody>
      </p:sp>
    </p:spTree>
    <p:extLst>
      <p:ext uri="{BB962C8B-B14F-4D97-AF65-F5344CB8AC3E}">
        <p14:creationId xmlns:p14="http://schemas.microsoft.com/office/powerpoint/2010/main" val="2778501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Resultado de imagen de centrifuge tube bal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9" y="575138"/>
            <a:ext cx="9001001" cy="5806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36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0" y="598050"/>
            <a:ext cx="4536505" cy="29887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596" y="4140534"/>
            <a:ext cx="4306808" cy="2160240"/>
          </a:xfrm>
          <a:prstGeom prst="rect">
            <a:avLst/>
          </a:prstGeom>
        </p:spPr>
      </p:pic>
      <p:pic>
        <p:nvPicPr>
          <p:cNvPr id="809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1" y="3667943"/>
            <a:ext cx="1961163" cy="26922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915" y="3659396"/>
            <a:ext cx="2468774" cy="26707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3734124"/>
            <a:ext cx="517565" cy="516131"/>
          </a:xfrm>
          <a:prstGeom prst="rect">
            <a:avLst/>
          </a:prstGeom>
        </p:spPr>
      </p:pic>
      <p:pic>
        <p:nvPicPr>
          <p:cNvPr id="9" name="8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7375" y="3734124"/>
            <a:ext cx="499471" cy="500867"/>
          </a:xfrm>
          <a:prstGeom prst="rect">
            <a:avLst/>
          </a:prstGeom>
        </p:spPr>
      </p:pic>
      <p:sp>
        <p:nvSpPr>
          <p:cNvPr id="21" name="20 CuadroTexto"/>
          <p:cNvSpPr txBox="1"/>
          <p:nvPr/>
        </p:nvSpPr>
        <p:spPr>
          <a:xfrm>
            <a:off x="270897" y="6309155"/>
            <a:ext cx="8630129"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Los tubos se colocan de forma simétrica </a:t>
            </a:r>
            <a:endParaRPr lang="es-ES" sz="3200" b="1" dirty="0">
              <a:solidFill>
                <a:schemeClr val="bg1"/>
              </a:solidFill>
              <a:latin typeface="Arial" pitchFamily="34" charset="0"/>
              <a:cs typeface="Arial" pitchFamily="34" charset="0"/>
            </a:endParaRPr>
          </a:p>
        </p:txBody>
      </p:sp>
      <p:pic>
        <p:nvPicPr>
          <p:cNvPr id="22" name="21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7114" y="640829"/>
            <a:ext cx="4283968" cy="2984497"/>
          </a:xfrm>
          <a:prstGeom prst="rect">
            <a:avLst/>
          </a:prstGeom>
        </p:spPr>
      </p:pic>
    </p:spTree>
    <p:extLst>
      <p:ext uri="{BB962C8B-B14F-4D97-AF65-F5344CB8AC3E}">
        <p14:creationId xmlns:p14="http://schemas.microsoft.com/office/powerpoint/2010/main" val="2812349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4"/>
          <p:cNvGraphicFramePr>
            <a:graphicFrameLocks noChangeAspect="1"/>
          </p:cNvGraphicFramePr>
          <p:nvPr/>
        </p:nvGraphicFramePr>
        <p:xfrm>
          <a:off x="554038" y="608013"/>
          <a:ext cx="8064500" cy="5745162"/>
        </p:xfrm>
        <a:graphic>
          <a:graphicData uri="http://schemas.openxmlformats.org/presentationml/2006/ole">
            <mc:AlternateContent xmlns:mc="http://schemas.openxmlformats.org/markup-compatibility/2006">
              <mc:Choice xmlns:v="urn:schemas-microsoft-com:vml" Requires="v">
                <p:oleObj spid="_x0000_s104479" name="Fotografía de Photo Editor" r:id="rId3" imgW="9771429" imgH="6961905" progId="MSPhotoEd.3">
                  <p:embed/>
                </p:oleObj>
              </mc:Choice>
              <mc:Fallback>
                <p:oleObj name="Fotografía de Photo Editor" r:id="rId3" imgW="9771429" imgH="696190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38" y="608013"/>
                        <a:ext cx="8064500" cy="5745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1" name="Text Box 5"/>
          <p:cNvSpPr txBox="1">
            <a:spLocks noChangeArrowheads="1"/>
          </p:cNvSpPr>
          <p:nvPr/>
        </p:nvSpPr>
        <p:spPr bwMode="auto">
          <a:xfrm>
            <a:off x="900113" y="63119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3200" b="1" dirty="0">
                <a:solidFill>
                  <a:schemeClr val="bg1"/>
                </a:solidFill>
              </a:rPr>
              <a:t>Uso correcto de la </a:t>
            </a:r>
            <a:r>
              <a:rPr lang="es-ES" sz="3200" b="1" dirty="0" smtClean="0">
                <a:solidFill>
                  <a:schemeClr val="bg1"/>
                </a:solidFill>
              </a:rPr>
              <a:t>centrifugadora</a:t>
            </a:r>
            <a:endParaRPr lang="es-ES" sz="3200" b="1" dirty="0">
              <a:solidFill>
                <a:schemeClr val="bg1"/>
              </a:solidFill>
            </a:endParaRPr>
          </a:p>
        </p:txBody>
      </p:sp>
      <p:sp>
        <p:nvSpPr>
          <p:cNvPr id="7172" name="Line 4"/>
          <p:cNvSpPr>
            <a:spLocks noChangeShapeType="1"/>
          </p:cNvSpPr>
          <p:nvPr/>
        </p:nvSpPr>
        <p:spPr bwMode="auto">
          <a:xfrm>
            <a:off x="962025" y="3933825"/>
            <a:ext cx="618331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7173" name="Line 4"/>
          <p:cNvSpPr>
            <a:spLocks noChangeShapeType="1"/>
          </p:cNvSpPr>
          <p:nvPr/>
        </p:nvSpPr>
        <p:spPr bwMode="auto">
          <a:xfrm>
            <a:off x="952500" y="1585913"/>
            <a:ext cx="712946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7174" name="Line 4"/>
          <p:cNvSpPr>
            <a:spLocks noChangeShapeType="1"/>
          </p:cNvSpPr>
          <p:nvPr/>
        </p:nvSpPr>
        <p:spPr bwMode="auto">
          <a:xfrm>
            <a:off x="952500" y="3275013"/>
            <a:ext cx="273685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7175" name="Line 4"/>
          <p:cNvSpPr>
            <a:spLocks noChangeShapeType="1"/>
          </p:cNvSpPr>
          <p:nvPr/>
        </p:nvSpPr>
        <p:spPr bwMode="auto">
          <a:xfrm>
            <a:off x="952500" y="4652963"/>
            <a:ext cx="34559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7176" name="Line 4"/>
          <p:cNvSpPr>
            <a:spLocks noChangeShapeType="1"/>
          </p:cNvSpPr>
          <p:nvPr/>
        </p:nvSpPr>
        <p:spPr bwMode="auto">
          <a:xfrm>
            <a:off x="952500" y="5022850"/>
            <a:ext cx="568801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7177" name="Line 4"/>
          <p:cNvSpPr>
            <a:spLocks noChangeShapeType="1"/>
          </p:cNvSpPr>
          <p:nvPr/>
        </p:nvSpPr>
        <p:spPr bwMode="auto">
          <a:xfrm>
            <a:off x="942975" y="5632450"/>
            <a:ext cx="310991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7178" name="Line 4"/>
          <p:cNvSpPr>
            <a:spLocks noChangeShapeType="1"/>
          </p:cNvSpPr>
          <p:nvPr/>
        </p:nvSpPr>
        <p:spPr bwMode="auto">
          <a:xfrm>
            <a:off x="928688" y="6308725"/>
            <a:ext cx="327342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Tree>
    <p:extLst>
      <p:ext uri="{BB962C8B-B14F-4D97-AF65-F5344CB8AC3E}">
        <p14:creationId xmlns:p14="http://schemas.microsoft.com/office/powerpoint/2010/main" val="3333980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Resultado de imagen de centrifugation"/>
          <p:cNvSpPr>
            <a:spLocks noChangeAspect="1" noChangeArrowheads="1"/>
          </p:cNvSpPr>
          <p:nvPr/>
        </p:nvSpPr>
        <p:spPr bwMode="auto">
          <a:xfrm>
            <a:off x="155575" y="-1004888"/>
            <a:ext cx="3705225" cy="21050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8" descr="Resultado de imagen de centrifugation"/>
          <p:cNvSpPr>
            <a:spLocks noChangeAspect="1" noChangeArrowheads="1"/>
          </p:cNvSpPr>
          <p:nvPr/>
        </p:nvSpPr>
        <p:spPr bwMode="auto">
          <a:xfrm>
            <a:off x="63500" y="-136525"/>
            <a:ext cx="6096000" cy="3429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247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9" y="565772"/>
            <a:ext cx="9045004" cy="581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61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724" y="2524989"/>
            <a:ext cx="1805783" cy="18642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64" y="2524989"/>
            <a:ext cx="1678531" cy="18642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611" y="4501981"/>
            <a:ext cx="1419276" cy="18702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192" y="4474257"/>
            <a:ext cx="1372651" cy="18979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3602" y="4470687"/>
            <a:ext cx="2490806" cy="18781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5399" y="2522622"/>
            <a:ext cx="1470410" cy="18642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3517" y="2522719"/>
            <a:ext cx="1776102" cy="18641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898" y="603693"/>
            <a:ext cx="1656184" cy="17918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4682" y="603596"/>
            <a:ext cx="2298328" cy="17919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19354" y="612143"/>
            <a:ext cx="1876548" cy="1787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45718" y="603596"/>
            <a:ext cx="2064346" cy="1787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3312" y="2522622"/>
            <a:ext cx="1312056" cy="1866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9858" y="4509120"/>
            <a:ext cx="2071140" cy="18631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Hay muchos tipos de rotores</a:t>
            </a:r>
            <a:endParaRPr lang="es-E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71496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24 Conector recto de flecha"/>
          <p:cNvCxnSpPr/>
          <p:nvPr/>
        </p:nvCxnSpPr>
        <p:spPr>
          <a:xfrm>
            <a:off x="1822454" y="3438914"/>
            <a:ext cx="576585" cy="792088"/>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5508103" y="641137"/>
            <a:ext cx="1686649" cy="523220"/>
          </a:xfrm>
          <a:prstGeom prst="rect">
            <a:avLst/>
          </a:prstGeom>
          <a:solidFill>
            <a:schemeClr val="accent2">
              <a:lumMod val="40000"/>
              <a:lumOff val="60000"/>
            </a:schemeClr>
          </a:solidFill>
          <a:ln w="3175">
            <a:solidFill>
              <a:schemeClr val="tx1"/>
            </a:solidFill>
          </a:ln>
        </p:spPr>
        <p:txBody>
          <a:bodyPr wrap="square" rtlCol="0">
            <a:spAutoFit/>
          </a:bodyPr>
          <a:lstStyle/>
          <a:p>
            <a:pPr algn="ctr"/>
            <a:r>
              <a:rPr lang="es-ES" sz="1400" b="1" dirty="0" smtClean="0">
                <a:latin typeface="Arial" pitchFamily="34" charset="0"/>
                <a:cs typeface="Arial" pitchFamily="34" charset="0"/>
              </a:rPr>
              <a:t>Diferencial (medio acuoso)</a:t>
            </a:r>
            <a:endParaRPr lang="es-ES" sz="1400" b="1" dirty="0">
              <a:latin typeface="Arial" pitchFamily="34" charset="0"/>
              <a:cs typeface="Arial" pitchFamily="34" charset="0"/>
            </a:endParaRPr>
          </a:p>
        </p:txBody>
      </p:sp>
      <p:sp>
        <p:nvSpPr>
          <p:cNvPr id="9" name="8 CuadroTexto"/>
          <p:cNvSpPr txBox="1"/>
          <p:nvPr/>
        </p:nvSpPr>
        <p:spPr>
          <a:xfrm>
            <a:off x="5508104" y="1297320"/>
            <a:ext cx="2088232" cy="523220"/>
          </a:xfrm>
          <a:prstGeom prst="rect">
            <a:avLst/>
          </a:prstGeom>
          <a:solidFill>
            <a:schemeClr val="accent2">
              <a:lumMod val="40000"/>
              <a:lumOff val="60000"/>
            </a:schemeClr>
          </a:solidFill>
          <a:ln w="3175">
            <a:solidFill>
              <a:schemeClr val="tx1"/>
            </a:solidFill>
          </a:ln>
        </p:spPr>
        <p:txBody>
          <a:bodyPr wrap="square" rtlCol="0">
            <a:spAutoFit/>
          </a:bodyPr>
          <a:lstStyle/>
          <a:p>
            <a:pPr algn="ctr"/>
            <a:r>
              <a:rPr lang="es-ES" sz="1400" b="1" dirty="0" smtClean="0">
                <a:latin typeface="Arial" pitchFamily="34" charset="0"/>
                <a:cs typeface="Arial" pitchFamily="34" charset="0"/>
              </a:rPr>
              <a:t>Flotación (medio más denso que el agua)</a:t>
            </a:r>
            <a:endParaRPr lang="es-ES" sz="1400" b="1" dirty="0">
              <a:latin typeface="Arial" pitchFamily="34" charset="0"/>
              <a:cs typeface="Arial" pitchFamily="34" charset="0"/>
            </a:endParaRPr>
          </a:p>
        </p:txBody>
      </p:sp>
      <p:sp>
        <p:nvSpPr>
          <p:cNvPr id="10" name="9 CuadroTexto"/>
          <p:cNvSpPr txBox="1"/>
          <p:nvPr/>
        </p:nvSpPr>
        <p:spPr>
          <a:xfrm>
            <a:off x="5508104" y="2044580"/>
            <a:ext cx="1927599" cy="523220"/>
          </a:xfrm>
          <a:prstGeom prst="rect">
            <a:avLst/>
          </a:prstGeom>
          <a:solidFill>
            <a:srgbClr val="FF9900"/>
          </a:solidFill>
          <a:ln w="3175">
            <a:solidFill>
              <a:schemeClr val="tx1"/>
            </a:solidFill>
          </a:ln>
        </p:spPr>
        <p:txBody>
          <a:bodyPr wrap="square" rtlCol="0">
            <a:spAutoFit/>
          </a:bodyPr>
          <a:lstStyle/>
          <a:p>
            <a:pPr algn="ctr"/>
            <a:r>
              <a:rPr lang="es-ES" sz="1400" b="1" dirty="0" smtClean="0">
                <a:latin typeface="Arial" pitchFamily="34" charset="0"/>
                <a:cs typeface="Arial" pitchFamily="34" charset="0"/>
              </a:rPr>
              <a:t>Zonal (no se alcanza el equilibrio)</a:t>
            </a:r>
            <a:endParaRPr lang="es-ES" sz="1400" b="1" dirty="0">
              <a:latin typeface="Arial" pitchFamily="34" charset="0"/>
              <a:cs typeface="Arial" pitchFamily="34" charset="0"/>
            </a:endParaRPr>
          </a:p>
        </p:txBody>
      </p:sp>
      <p:sp>
        <p:nvSpPr>
          <p:cNvPr id="11" name="10 CuadroTexto"/>
          <p:cNvSpPr txBox="1"/>
          <p:nvPr/>
        </p:nvSpPr>
        <p:spPr>
          <a:xfrm>
            <a:off x="5508104" y="2693988"/>
            <a:ext cx="1927599" cy="523220"/>
          </a:xfrm>
          <a:prstGeom prst="rect">
            <a:avLst/>
          </a:prstGeom>
          <a:solidFill>
            <a:srgbClr val="FF9900"/>
          </a:solidFill>
          <a:ln w="3175">
            <a:solidFill>
              <a:schemeClr val="tx1"/>
            </a:solidFill>
          </a:ln>
        </p:spPr>
        <p:txBody>
          <a:bodyPr wrap="square" rtlCol="0">
            <a:spAutoFit/>
          </a:bodyPr>
          <a:lstStyle/>
          <a:p>
            <a:pPr algn="ctr"/>
            <a:r>
              <a:rPr lang="es-ES" sz="1400" b="1" dirty="0" err="1" smtClean="0">
                <a:latin typeface="Arial" pitchFamily="34" charset="0"/>
                <a:cs typeface="Arial" pitchFamily="34" charset="0"/>
              </a:rPr>
              <a:t>Isopícnica</a:t>
            </a:r>
            <a:r>
              <a:rPr lang="es-ES" sz="1400" b="1" dirty="0" smtClean="0">
                <a:latin typeface="Arial" pitchFamily="34" charset="0"/>
                <a:cs typeface="Arial" pitchFamily="34" charset="0"/>
              </a:rPr>
              <a:t> (se alcanza el equilibrio)</a:t>
            </a:r>
            <a:endParaRPr lang="es-ES" sz="1400" b="1" dirty="0">
              <a:latin typeface="Arial" pitchFamily="34" charset="0"/>
              <a:cs typeface="Arial" pitchFamily="34" charset="0"/>
            </a:endParaRPr>
          </a:p>
        </p:txBody>
      </p:sp>
      <p:sp>
        <p:nvSpPr>
          <p:cNvPr id="12" name="11 CuadroTexto"/>
          <p:cNvSpPr txBox="1"/>
          <p:nvPr/>
        </p:nvSpPr>
        <p:spPr>
          <a:xfrm>
            <a:off x="4897370" y="3645024"/>
            <a:ext cx="3191262" cy="307777"/>
          </a:xfrm>
          <a:prstGeom prst="rect">
            <a:avLst/>
          </a:prstGeom>
          <a:solidFill>
            <a:srgbClr val="00FFFF"/>
          </a:solidFill>
          <a:ln w="3175">
            <a:solidFill>
              <a:schemeClr val="tx1"/>
            </a:solidFill>
          </a:ln>
        </p:spPr>
        <p:txBody>
          <a:bodyPr wrap="square" rtlCol="0">
            <a:spAutoFit/>
          </a:bodyPr>
          <a:lstStyle/>
          <a:p>
            <a:pPr algn="ctr"/>
            <a:r>
              <a:rPr lang="es-ES" sz="1400" b="1" dirty="0" smtClean="0">
                <a:latin typeface="Arial" pitchFamily="34" charset="0"/>
                <a:cs typeface="Arial" pitchFamily="34" charset="0"/>
              </a:rPr>
              <a:t>Pureza de la muestra, MW, forma, </a:t>
            </a:r>
            <a:endParaRPr lang="es-ES" sz="1400" b="1" dirty="0">
              <a:latin typeface="Arial" pitchFamily="34" charset="0"/>
              <a:cs typeface="Arial" pitchFamily="34" charset="0"/>
            </a:endParaRPr>
          </a:p>
        </p:txBody>
      </p:sp>
      <p:sp>
        <p:nvSpPr>
          <p:cNvPr id="13" name="12 CuadroTexto"/>
          <p:cNvSpPr txBox="1"/>
          <p:nvPr/>
        </p:nvSpPr>
        <p:spPr>
          <a:xfrm>
            <a:off x="4873634" y="4653717"/>
            <a:ext cx="4090854" cy="523220"/>
          </a:xfrm>
          <a:prstGeom prst="rect">
            <a:avLst/>
          </a:prstGeom>
          <a:solidFill>
            <a:srgbClr val="00FFFF"/>
          </a:solidFill>
          <a:ln w="3175">
            <a:solidFill>
              <a:schemeClr val="tx1"/>
            </a:solidFill>
          </a:ln>
        </p:spPr>
        <p:txBody>
          <a:bodyPr wrap="square" rtlCol="0">
            <a:spAutoFit/>
          </a:bodyPr>
          <a:lstStyle/>
          <a:p>
            <a:pPr algn="ctr"/>
            <a:r>
              <a:rPr lang="es-ES" sz="1400" b="1" dirty="0" smtClean="0">
                <a:latin typeface="Arial" pitchFamily="34" charset="0"/>
                <a:cs typeface="Arial" pitchFamily="34" charset="0"/>
              </a:rPr>
              <a:t>Interacciones entre macromoléculas: unión a </a:t>
            </a:r>
            <a:r>
              <a:rPr lang="es-ES" sz="1400" b="1" dirty="0" err="1" smtClean="0">
                <a:latin typeface="Arial" pitchFamily="34" charset="0"/>
                <a:cs typeface="Arial" pitchFamily="34" charset="0"/>
              </a:rPr>
              <a:t>ligandos</a:t>
            </a:r>
            <a:r>
              <a:rPr lang="es-ES" sz="1400" b="1" dirty="0" smtClean="0">
                <a:latin typeface="Arial" pitchFamily="34" charset="0"/>
                <a:cs typeface="Arial" pitchFamily="34" charset="0"/>
              </a:rPr>
              <a:t>, cálculo de las constantes de unión</a:t>
            </a:r>
            <a:endParaRPr lang="es-ES" sz="1400" b="1" dirty="0">
              <a:latin typeface="Arial" pitchFamily="34" charset="0"/>
              <a:cs typeface="Arial" pitchFamily="34" charset="0"/>
            </a:endParaRPr>
          </a:p>
        </p:txBody>
      </p:sp>
      <p:sp>
        <p:nvSpPr>
          <p:cNvPr id="18" name="17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Tipos de centrifugación</a:t>
            </a:r>
            <a:endParaRPr lang="es-ES" sz="3200" b="1" dirty="0">
              <a:solidFill>
                <a:schemeClr val="bg1"/>
              </a:solidFill>
              <a:latin typeface="Arial" pitchFamily="34" charset="0"/>
              <a:cs typeface="Arial" pitchFamily="34" charset="0"/>
            </a:endParaRPr>
          </a:p>
        </p:txBody>
      </p:sp>
      <p:cxnSp>
        <p:nvCxnSpPr>
          <p:cNvPr id="22" name="21 Conector recto de flecha"/>
          <p:cNvCxnSpPr/>
          <p:nvPr/>
        </p:nvCxnSpPr>
        <p:spPr>
          <a:xfrm flipV="1">
            <a:off x="1382553" y="2132856"/>
            <a:ext cx="453143" cy="821819"/>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a:off x="1452500" y="3683933"/>
            <a:ext cx="884092" cy="2088232"/>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 name="1 CuadroTexto"/>
          <p:cNvSpPr txBox="1"/>
          <p:nvPr/>
        </p:nvSpPr>
        <p:spPr>
          <a:xfrm>
            <a:off x="107504" y="2852936"/>
            <a:ext cx="2304256" cy="830997"/>
          </a:xfrm>
          <a:prstGeom prst="rect">
            <a:avLst/>
          </a:prstGeom>
          <a:solidFill>
            <a:srgbClr val="0000FF"/>
          </a:solidFill>
          <a:ln w="3175">
            <a:solidFill>
              <a:schemeClr val="tx1"/>
            </a:solidFill>
          </a:ln>
        </p:spPr>
        <p:txBody>
          <a:bodyPr wrap="square" rtlCol="0">
            <a:spAutoFit/>
          </a:bodyPr>
          <a:lstStyle/>
          <a:p>
            <a:pPr algn="ctr"/>
            <a:r>
              <a:rPr lang="es-ES" sz="2400" b="1" dirty="0" smtClean="0">
                <a:solidFill>
                  <a:schemeClr val="bg1"/>
                </a:solidFill>
                <a:latin typeface="Arial" pitchFamily="34" charset="0"/>
                <a:cs typeface="Arial" pitchFamily="34" charset="0"/>
              </a:rPr>
              <a:t>Tipos de centrifugación</a:t>
            </a:r>
            <a:endParaRPr lang="es-ES" sz="2400" b="1" dirty="0">
              <a:solidFill>
                <a:schemeClr val="bg1"/>
              </a:solidFill>
              <a:latin typeface="Arial" pitchFamily="34" charset="0"/>
              <a:cs typeface="Arial" pitchFamily="34" charset="0"/>
            </a:endParaRPr>
          </a:p>
        </p:txBody>
      </p:sp>
      <p:sp>
        <p:nvSpPr>
          <p:cNvPr id="32" name="31 CuadroTexto"/>
          <p:cNvSpPr txBox="1"/>
          <p:nvPr/>
        </p:nvSpPr>
        <p:spPr>
          <a:xfrm>
            <a:off x="4873634" y="4149080"/>
            <a:ext cx="3483046" cy="307777"/>
          </a:xfrm>
          <a:prstGeom prst="rect">
            <a:avLst/>
          </a:prstGeom>
          <a:solidFill>
            <a:srgbClr val="00FFFF"/>
          </a:solidFill>
          <a:ln w="3175">
            <a:solidFill>
              <a:schemeClr val="tx1"/>
            </a:solidFill>
          </a:ln>
        </p:spPr>
        <p:txBody>
          <a:bodyPr wrap="square" rtlCol="0">
            <a:spAutoFit/>
          </a:bodyPr>
          <a:lstStyle/>
          <a:p>
            <a:pPr algn="ctr"/>
            <a:r>
              <a:rPr lang="es-ES" sz="1400" b="1" dirty="0" smtClean="0">
                <a:latin typeface="Arial" pitchFamily="34" charset="0"/>
                <a:cs typeface="Arial" pitchFamily="34" charset="0"/>
              </a:rPr>
              <a:t>Estado de agregación: </a:t>
            </a:r>
            <a:r>
              <a:rPr lang="es-ES" sz="1400" b="1" dirty="0" err="1" smtClean="0">
                <a:latin typeface="Arial" pitchFamily="34" charset="0"/>
                <a:cs typeface="Arial" pitchFamily="34" charset="0"/>
              </a:rPr>
              <a:t>oligomerización</a:t>
            </a:r>
            <a:endParaRPr lang="es-ES" sz="1400" b="1" dirty="0">
              <a:latin typeface="Arial" pitchFamily="34" charset="0"/>
              <a:cs typeface="Arial" pitchFamily="34" charset="0"/>
            </a:endParaRPr>
          </a:p>
        </p:txBody>
      </p:sp>
      <p:cxnSp>
        <p:nvCxnSpPr>
          <p:cNvPr id="33" name="32 Conector recto de flecha"/>
          <p:cNvCxnSpPr/>
          <p:nvPr/>
        </p:nvCxnSpPr>
        <p:spPr>
          <a:xfrm flipV="1">
            <a:off x="2411760" y="1124745"/>
            <a:ext cx="648072" cy="586059"/>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p:nvPr/>
        </p:nvCxnSpPr>
        <p:spPr>
          <a:xfrm>
            <a:off x="2564160" y="1820540"/>
            <a:ext cx="495672" cy="410436"/>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 name="2 CuadroTexto"/>
          <p:cNvSpPr txBox="1"/>
          <p:nvPr/>
        </p:nvSpPr>
        <p:spPr>
          <a:xfrm>
            <a:off x="1115616" y="1387639"/>
            <a:ext cx="1557860" cy="646331"/>
          </a:xfrm>
          <a:prstGeom prst="rect">
            <a:avLst/>
          </a:prstGeom>
          <a:solidFill>
            <a:srgbClr val="92D050"/>
          </a:solidFill>
          <a:ln w="3175">
            <a:solidFill>
              <a:schemeClr val="tx1"/>
            </a:solidFill>
          </a:ln>
        </p:spPr>
        <p:txBody>
          <a:bodyPr wrap="square" rtlCol="0">
            <a:spAutoFit/>
          </a:bodyPr>
          <a:lstStyle/>
          <a:p>
            <a:pPr algn="ctr"/>
            <a:r>
              <a:rPr lang="es-ES" b="1" dirty="0" smtClean="0">
                <a:latin typeface="Arial" pitchFamily="34" charset="0"/>
                <a:cs typeface="Arial" pitchFamily="34" charset="0"/>
              </a:rPr>
              <a:t>Preparativa (separar)</a:t>
            </a:r>
            <a:endParaRPr lang="es-ES" b="1" dirty="0">
              <a:latin typeface="Arial" pitchFamily="34" charset="0"/>
              <a:cs typeface="Arial" pitchFamily="34" charset="0"/>
            </a:endParaRPr>
          </a:p>
        </p:txBody>
      </p:sp>
      <p:cxnSp>
        <p:nvCxnSpPr>
          <p:cNvPr id="39" name="38 Conector recto de flecha"/>
          <p:cNvCxnSpPr/>
          <p:nvPr/>
        </p:nvCxnSpPr>
        <p:spPr>
          <a:xfrm flipV="1">
            <a:off x="4427983" y="820886"/>
            <a:ext cx="1008113" cy="177619"/>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p:nvPr/>
        </p:nvCxnSpPr>
        <p:spPr>
          <a:xfrm>
            <a:off x="4427983" y="1150906"/>
            <a:ext cx="1008113" cy="408024"/>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3189763" y="820886"/>
            <a:ext cx="1445699" cy="584775"/>
          </a:xfrm>
          <a:prstGeom prst="rect">
            <a:avLst/>
          </a:prstGeom>
          <a:solidFill>
            <a:schemeClr val="bg1">
              <a:lumMod val="75000"/>
            </a:schemeClr>
          </a:solidFill>
          <a:ln w="3175">
            <a:solidFill>
              <a:schemeClr val="tx1"/>
            </a:solidFill>
          </a:ln>
        </p:spPr>
        <p:txBody>
          <a:bodyPr wrap="square" rtlCol="0">
            <a:spAutoFit/>
          </a:bodyPr>
          <a:lstStyle/>
          <a:p>
            <a:pPr algn="ctr"/>
            <a:r>
              <a:rPr lang="es-ES" sz="1600" b="1" dirty="0" smtClean="0">
                <a:latin typeface="Arial" pitchFamily="34" charset="0"/>
                <a:cs typeface="Arial" pitchFamily="34" charset="0"/>
              </a:rPr>
              <a:t>En medio homogéneo</a:t>
            </a:r>
            <a:endParaRPr lang="es-ES" sz="1600" b="1" dirty="0">
              <a:latin typeface="Arial" pitchFamily="34" charset="0"/>
              <a:cs typeface="Arial" pitchFamily="34" charset="0"/>
            </a:endParaRPr>
          </a:p>
        </p:txBody>
      </p:sp>
      <p:cxnSp>
        <p:nvCxnSpPr>
          <p:cNvPr id="45" name="44 Conector recto de flecha"/>
          <p:cNvCxnSpPr/>
          <p:nvPr/>
        </p:nvCxnSpPr>
        <p:spPr>
          <a:xfrm flipV="1">
            <a:off x="4169392" y="2258909"/>
            <a:ext cx="1304528" cy="2844"/>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6" name="45 Conector recto de flecha"/>
          <p:cNvCxnSpPr/>
          <p:nvPr/>
        </p:nvCxnSpPr>
        <p:spPr>
          <a:xfrm>
            <a:off x="4427983" y="2462902"/>
            <a:ext cx="1008113" cy="408024"/>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a:off x="3126301" y="2067963"/>
            <a:ext cx="1445699" cy="584775"/>
          </a:xfrm>
          <a:prstGeom prst="rect">
            <a:avLst/>
          </a:prstGeom>
          <a:solidFill>
            <a:schemeClr val="bg1">
              <a:lumMod val="75000"/>
            </a:schemeClr>
          </a:solidFill>
          <a:ln w="3175">
            <a:solidFill>
              <a:schemeClr val="tx1"/>
            </a:solidFill>
          </a:ln>
        </p:spPr>
        <p:txBody>
          <a:bodyPr wrap="square" rtlCol="0">
            <a:spAutoFit/>
          </a:bodyPr>
          <a:lstStyle/>
          <a:p>
            <a:pPr algn="ctr"/>
            <a:r>
              <a:rPr lang="es-ES" sz="1600" b="1" dirty="0" smtClean="0">
                <a:latin typeface="Arial" pitchFamily="34" charset="0"/>
                <a:cs typeface="Arial" pitchFamily="34" charset="0"/>
              </a:rPr>
              <a:t>En gradiente de densidad</a:t>
            </a:r>
            <a:endParaRPr lang="es-ES" sz="1600" b="1" dirty="0">
              <a:latin typeface="Arial" pitchFamily="34" charset="0"/>
              <a:cs typeface="Arial" pitchFamily="34" charset="0"/>
            </a:endParaRPr>
          </a:p>
        </p:txBody>
      </p:sp>
      <p:cxnSp>
        <p:nvCxnSpPr>
          <p:cNvPr id="49" name="48 Conector recto de flecha"/>
          <p:cNvCxnSpPr/>
          <p:nvPr/>
        </p:nvCxnSpPr>
        <p:spPr>
          <a:xfrm flipV="1">
            <a:off x="4060205" y="3834958"/>
            <a:ext cx="761451" cy="31211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51" name="50 Conector recto de flecha"/>
          <p:cNvCxnSpPr/>
          <p:nvPr/>
        </p:nvCxnSpPr>
        <p:spPr>
          <a:xfrm>
            <a:off x="3861336" y="4293966"/>
            <a:ext cx="961022" cy="9003"/>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56" name="55 Conector recto de flecha"/>
          <p:cNvCxnSpPr/>
          <p:nvPr/>
        </p:nvCxnSpPr>
        <p:spPr>
          <a:xfrm>
            <a:off x="3971017" y="4456857"/>
            <a:ext cx="850639" cy="364203"/>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 name="3 CuadroTexto"/>
          <p:cNvSpPr txBox="1"/>
          <p:nvPr/>
        </p:nvSpPr>
        <p:spPr>
          <a:xfrm>
            <a:off x="2525092" y="3970801"/>
            <a:ext cx="1645646" cy="646331"/>
          </a:xfrm>
          <a:prstGeom prst="rect">
            <a:avLst/>
          </a:prstGeom>
          <a:solidFill>
            <a:srgbClr val="92D050"/>
          </a:solidFill>
          <a:ln w="3175">
            <a:solidFill>
              <a:schemeClr val="tx1"/>
            </a:solidFill>
          </a:ln>
        </p:spPr>
        <p:txBody>
          <a:bodyPr wrap="square" rtlCol="0">
            <a:spAutoFit/>
          </a:bodyPr>
          <a:lstStyle/>
          <a:p>
            <a:pPr algn="ctr"/>
            <a:r>
              <a:rPr lang="es-ES" b="1" dirty="0" smtClean="0">
                <a:latin typeface="Arial" pitchFamily="34" charset="0"/>
                <a:cs typeface="Arial" pitchFamily="34" charset="0"/>
              </a:rPr>
              <a:t>Analítica (caracterizar)</a:t>
            </a:r>
            <a:endParaRPr lang="es-ES" b="1" dirty="0">
              <a:latin typeface="Arial" pitchFamily="34" charset="0"/>
              <a:cs typeface="Arial" pitchFamily="34" charset="0"/>
            </a:endParaRPr>
          </a:p>
        </p:txBody>
      </p:sp>
      <p:sp>
        <p:nvSpPr>
          <p:cNvPr id="60" name="59 CuadroTexto"/>
          <p:cNvSpPr txBox="1"/>
          <p:nvPr/>
        </p:nvSpPr>
        <p:spPr>
          <a:xfrm>
            <a:off x="5308773" y="5990737"/>
            <a:ext cx="1207443" cy="307777"/>
          </a:xfrm>
          <a:prstGeom prst="rect">
            <a:avLst/>
          </a:prstGeom>
          <a:solidFill>
            <a:srgbClr val="00FFFF"/>
          </a:solidFill>
          <a:ln w="3175">
            <a:solidFill>
              <a:schemeClr val="tx1"/>
            </a:solidFill>
          </a:ln>
        </p:spPr>
        <p:txBody>
          <a:bodyPr wrap="square" rtlCol="0">
            <a:spAutoFit/>
          </a:bodyPr>
          <a:lstStyle/>
          <a:p>
            <a:pPr algn="ctr"/>
            <a:r>
              <a:rPr lang="es-ES" sz="1400" b="1" dirty="0" err="1" smtClean="0">
                <a:latin typeface="Arial" pitchFamily="34" charset="0"/>
                <a:cs typeface="Arial" pitchFamily="34" charset="0"/>
              </a:rPr>
              <a:t>Elutriación</a:t>
            </a:r>
            <a:endParaRPr lang="es-ES" sz="1400" b="1" dirty="0">
              <a:latin typeface="Arial" pitchFamily="34" charset="0"/>
              <a:cs typeface="Arial" pitchFamily="34" charset="0"/>
            </a:endParaRPr>
          </a:p>
        </p:txBody>
      </p:sp>
      <p:sp>
        <p:nvSpPr>
          <p:cNvPr id="61" name="60 CuadroTexto"/>
          <p:cNvSpPr txBox="1"/>
          <p:nvPr/>
        </p:nvSpPr>
        <p:spPr>
          <a:xfrm>
            <a:off x="5310305" y="5517232"/>
            <a:ext cx="2358039" cy="307777"/>
          </a:xfrm>
          <a:prstGeom prst="rect">
            <a:avLst/>
          </a:prstGeom>
          <a:solidFill>
            <a:srgbClr val="00FFFF"/>
          </a:solidFill>
          <a:ln w="3175">
            <a:solidFill>
              <a:schemeClr val="tx1"/>
            </a:solidFill>
          </a:ln>
        </p:spPr>
        <p:txBody>
          <a:bodyPr wrap="square" rtlCol="0">
            <a:spAutoFit/>
          </a:bodyPr>
          <a:lstStyle/>
          <a:p>
            <a:pPr algn="ctr"/>
            <a:r>
              <a:rPr lang="es-ES" sz="1400" b="1" dirty="0" smtClean="0">
                <a:latin typeface="Arial" pitchFamily="34" charset="0"/>
                <a:cs typeface="Arial" pitchFamily="34" charset="0"/>
              </a:rPr>
              <a:t>En gradiente (</a:t>
            </a:r>
            <a:r>
              <a:rPr lang="es-ES" sz="1400" b="1" dirty="0" err="1" smtClean="0">
                <a:latin typeface="Arial" pitchFamily="34" charset="0"/>
                <a:cs typeface="Arial" pitchFamily="34" charset="0"/>
              </a:rPr>
              <a:t>isopícnica</a:t>
            </a:r>
            <a:r>
              <a:rPr lang="es-ES" sz="1400" b="1" dirty="0" smtClean="0">
                <a:latin typeface="Arial" pitchFamily="34" charset="0"/>
                <a:cs typeface="Arial" pitchFamily="34" charset="0"/>
              </a:rPr>
              <a:t>)</a:t>
            </a:r>
            <a:endParaRPr lang="es-ES" sz="1400" b="1" dirty="0">
              <a:latin typeface="Arial" pitchFamily="34" charset="0"/>
              <a:cs typeface="Arial" pitchFamily="34" charset="0"/>
            </a:endParaRPr>
          </a:p>
        </p:txBody>
      </p:sp>
      <p:cxnSp>
        <p:nvCxnSpPr>
          <p:cNvPr id="62" name="61 Conector recto de flecha"/>
          <p:cNvCxnSpPr/>
          <p:nvPr/>
        </p:nvCxnSpPr>
        <p:spPr>
          <a:xfrm flipV="1">
            <a:off x="4170738" y="5661248"/>
            <a:ext cx="1049334" cy="319678"/>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p:nvPr/>
        </p:nvCxnSpPr>
        <p:spPr>
          <a:xfrm>
            <a:off x="4169392" y="6015568"/>
            <a:ext cx="1050680" cy="117758"/>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 name="4 CuadroTexto"/>
          <p:cNvSpPr txBox="1"/>
          <p:nvPr/>
        </p:nvSpPr>
        <p:spPr>
          <a:xfrm>
            <a:off x="2356844" y="5830902"/>
            <a:ext cx="1944216" cy="369332"/>
          </a:xfrm>
          <a:prstGeom prst="rect">
            <a:avLst/>
          </a:prstGeom>
          <a:solidFill>
            <a:srgbClr val="92D050"/>
          </a:solidFill>
          <a:ln w="3175">
            <a:solidFill>
              <a:schemeClr val="tx1"/>
            </a:solidFill>
          </a:ln>
        </p:spPr>
        <p:txBody>
          <a:bodyPr wrap="square" rtlCol="0">
            <a:spAutoFit/>
          </a:bodyPr>
          <a:lstStyle/>
          <a:p>
            <a:pPr algn="ctr"/>
            <a:r>
              <a:rPr lang="es-ES" b="1" dirty="0" smtClean="0">
                <a:latin typeface="Arial" pitchFamily="34" charset="0"/>
                <a:cs typeface="Arial" pitchFamily="34" charset="0"/>
              </a:rPr>
              <a:t>Separar células</a:t>
            </a:r>
            <a:endParaRPr lang="es-ES" b="1" dirty="0">
              <a:latin typeface="Arial" pitchFamily="34" charset="0"/>
              <a:cs typeface="Arial" pitchFamily="34" charset="0"/>
            </a:endParaRPr>
          </a:p>
        </p:txBody>
      </p:sp>
    </p:spTree>
    <p:extLst>
      <p:ext uri="{BB962C8B-B14F-4D97-AF65-F5344CB8AC3E}">
        <p14:creationId xmlns:p14="http://schemas.microsoft.com/office/powerpoint/2010/main" val="635991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Tipos de </a:t>
            </a:r>
            <a:r>
              <a:rPr lang="es-ES" sz="3200" b="1" dirty="0" err="1" smtClean="0">
                <a:solidFill>
                  <a:schemeClr val="bg1"/>
                </a:solidFill>
                <a:latin typeface="Arial" pitchFamily="34" charset="0"/>
                <a:cs typeface="Arial" pitchFamily="34" charset="0"/>
              </a:rPr>
              <a:t>cenfrifugación</a:t>
            </a:r>
            <a:r>
              <a:rPr lang="es-ES" sz="3200" b="1" dirty="0" smtClean="0">
                <a:solidFill>
                  <a:schemeClr val="bg1"/>
                </a:solidFill>
                <a:latin typeface="Arial" pitchFamily="34" charset="0"/>
                <a:cs typeface="Arial" pitchFamily="34" charset="0"/>
              </a:rPr>
              <a:t> preparativa</a:t>
            </a:r>
            <a:endParaRPr lang="es-ES" sz="3200" b="1" dirty="0">
              <a:solidFill>
                <a:schemeClr val="bg1"/>
              </a:solidFill>
              <a:latin typeface="Arial" pitchFamily="34" charset="0"/>
              <a:cs typeface="Arial"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438911750"/>
              </p:ext>
            </p:extLst>
          </p:nvPr>
        </p:nvGraphicFramePr>
        <p:xfrm>
          <a:off x="145330" y="595049"/>
          <a:ext cx="8839890" cy="5767050"/>
        </p:xfrm>
        <a:graphic>
          <a:graphicData uri="http://schemas.openxmlformats.org/drawingml/2006/table">
            <a:tbl>
              <a:tblPr firstRow="1" bandRow="1">
                <a:tableStyleId>{5940675A-B579-460E-94D1-54222C63F5DA}</a:tableStyleId>
              </a:tblPr>
              <a:tblGrid>
                <a:gridCol w="1767978"/>
                <a:gridCol w="1767978"/>
                <a:gridCol w="1767978"/>
                <a:gridCol w="1767978"/>
                <a:gridCol w="1767978"/>
              </a:tblGrid>
              <a:tr h="405373">
                <a:tc>
                  <a:txBody>
                    <a:bodyPr/>
                    <a:lstStyle/>
                    <a:p>
                      <a:endParaRPr lang="es-ES" dirty="0"/>
                    </a:p>
                  </a:txBody>
                  <a:tcPr/>
                </a:tc>
                <a:tc>
                  <a:txBody>
                    <a:bodyPr/>
                    <a:lstStyle/>
                    <a:p>
                      <a:pPr algn="ctr"/>
                      <a:r>
                        <a:rPr lang="es-ES" sz="2400" b="1" dirty="0" smtClean="0"/>
                        <a:t>t = 0</a:t>
                      </a:r>
                    </a:p>
                  </a:txBody>
                  <a:tcPr anchor="ctr">
                    <a:solidFill>
                      <a:srgbClr val="92D050"/>
                    </a:solidFill>
                  </a:tcPr>
                </a:tc>
                <a:tc>
                  <a:txBody>
                    <a:bodyPr/>
                    <a:lstStyle/>
                    <a:p>
                      <a:pPr algn="ctr"/>
                      <a:r>
                        <a:rPr lang="es-ES" sz="2400" b="1" dirty="0" smtClean="0"/>
                        <a:t>t = t</a:t>
                      </a:r>
                      <a:endParaRPr lang="es-ES" sz="2400" b="1" dirty="0"/>
                    </a:p>
                  </a:txBody>
                  <a:tcPr anchor="ctr">
                    <a:solidFill>
                      <a:srgbClr val="92D050"/>
                    </a:solidFill>
                  </a:tcPr>
                </a:tc>
                <a:tc>
                  <a:txBody>
                    <a:bodyPr/>
                    <a:lstStyle/>
                    <a:p>
                      <a:pPr algn="ctr"/>
                      <a:r>
                        <a:rPr lang="es-ES" sz="2400" b="1" dirty="0" smtClean="0"/>
                        <a:t>t &gt;&gt; t</a:t>
                      </a:r>
                      <a:endParaRPr lang="es-ES" sz="2400" b="1" dirty="0"/>
                    </a:p>
                  </a:txBody>
                  <a:tcPr anchor="ctr">
                    <a:solidFill>
                      <a:srgbClr val="92D050"/>
                    </a:solidFill>
                  </a:tcPr>
                </a:tc>
                <a:tc>
                  <a:txBody>
                    <a:bodyPr/>
                    <a:lstStyle/>
                    <a:p>
                      <a:pPr algn="ctr"/>
                      <a:r>
                        <a:rPr lang="es-ES" sz="2400" b="1" dirty="0" smtClean="0"/>
                        <a:t>t = </a:t>
                      </a:r>
                      <a:r>
                        <a:rPr lang="es-ES" sz="2400" b="1" dirty="0" smtClean="0">
                          <a:latin typeface="Times New Roman" pitchFamily="18" charset="0"/>
                          <a:cs typeface="Times New Roman" pitchFamily="18" charset="0"/>
                        </a:rPr>
                        <a:t>∞</a:t>
                      </a:r>
                      <a:endParaRPr lang="es-ES" sz="2400" b="1" dirty="0">
                        <a:latin typeface="Times New Roman" pitchFamily="18" charset="0"/>
                        <a:cs typeface="Times New Roman" pitchFamily="18" charset="0"/>
                      </a:endParaRPr>
                    </a:p>
                  </a:txBody>
                  <a:tcPr anchor="ctr">
                    <a:solidFill>
                      <a:srgbClr val="92D050"/>
                    </a:solidFill>
                  </a:tcPr>
                </a:tc>
              </a:tr>
              <a:tr h="1322910">
                <a:tc>
                  <a:txBody>
                    <a:bodyPr/>
                    <a:lstStyle/>
                    <a:p>
                      <a:pPr algn="ctr"/>
                      <a:r>
                        <a:rPr lang="es-ES" b="1" u="sng" dirty="0" smtClean="0">
                          <a:solidFill>
                            <a:schemeClr val="tx1"/>
                          </a:solidFill>
                          <a:latin typeface="Arial" pitchFamily="34" charset="0"/>
                          <a:cs typeface="Arial" pitchFamily="34" charset="0"/>
                        </a:rPr>
                        <a:t>Diferencial</a:t>
                      </a:r>
                    </a:p>
                    <a:p>
                      <a:pPr algn="ctr"/>
                      <a:endParaRPr lang="es-ES" sz="1400" b="1" dirty="0" smtClean="0">
                        <a:solidFill>
                          <a:schemeClr val="tx1"/>
                        </a:solidFill>
                        <a:latin typeface="Arial" pitchFamily="34" charset="0"/>
                        <a:cs typeface="Arial" pitchFamily="34" charset="0"/>
                      </a:endParaRPr>
                    </a:p>
                    <a:p>
                      <a:pPr algn="ctr"/>
                      <a:r>
                        <a:rPr lang="es-ES" sz="1400" b="1" dirty="0" smtClean="0">
                          <a:solidFill>
                            <a:schemeClr val="tx1"/>
                          </a:solidFill>
                          <a:latin typeface="Arial" pitchFamily="34" charset="0"/>
                          <a:cs typeface="Arial" pitchFamily="34" charset="0"/>
                        </a:rPr>
                        <a:t>(en un medio acuoso)</a:t>
                      </a:r>
                      <a:endParaRPr lang="es-ES" sz="1400" b="1" dirty="0">
                        <a:solidFill>
                          <a:schemeClr val="tx1"/>
                        </a:solidFill>
                        <a:latin typeface="Arial" pitchFamily="34" charset="0"/>
                        <a:cs typeface="Arial" pitchFamily="34" charset="0"/>
                      </a:endParaRPr>
                    </a:p>
                  </a:txBody>
                  <a:tcPr anchor="ctr">
                    <a:solidFill>
                      <a:schemeClr val="accent2">
                        <a:lumMod val="40000"/>
                        <a:lumOff val="60000"/>
                      </a:schemeClr>
                    </a:solidFill>
                  </a:tcPr>
                </a:tc>
                <a:tc>
                  <a:txBody>
                    <a:bodyPr/>
                    <a:lstStyle/>
                    <a:p>
                      <a:pPr algn="ctr"/>
                      <a:endParaRPr lang="es-ES" dirty="0"/>
                    </a:p>
                  </a:txBody>
                  <a:tcPr>
                    <a:solidFill>
                      <a:schemeClr val="bg1"/>
                    </a:solidFill>
                  </a:tcPr>
                </a:tc>
                <a:tc>
                  <a:txBody>
                    <a:bodyPr/>
                    <a:lstStyle/>
                    <a:p>
                      <a:endParaRPr lang="es-ES" dirty="0"/>
                    </a:p>
                  </a:txBody>
                  <a:tcPr>
                    <a:solidFill>
                      <a:schemeClr val="bg1"/>
                    </a:solidFill>
                  </a:tcPr>
                </a:tc>
                <a:tc>
                  <a:txBody>
                    <a:bodyPr/>
                    <a:lstStyle/>
                    <a:p>
                      <a:endParaRPr lang="es-ES" dirty="0"/>
                    </a:p>
                  </a:txBody>
                  <a:tcPr>
                    <a:solidFill>
                      <a:schemeClr val="bg1"/>
                    </a:solidFill>
                  </a:tcPr>
                </a:tc>
                <a:tc>
                  <a:txBody>
                    <a:bodyPr/>
                    <a:lstStyle/>
                    <a:p>
                      <a:endParaRPr lang="es-ES"/>
                    </a:p>
                  </a:txBody>
                  <a:tcPr>
                    <a:solidFill>
                      <a:schemeClr val="bg1"/>
                    </a:solidFill>
                  </a:tcPr>
                </a:tc>
              </a:tr>
              <a:tr h="1322910">
                <a:tc>
                  <a:txBody>
                    <a:bodyPr/>
                    <a:lstStyle/>
                    <a:p>
                      <a:pPr algn="ctr"/>
                      <a:r>
                        <a:rPr lang="es-ES" b="1" u="sng" dirty="0" smtClean="0">
                          <a:solidFill>
                            <a:schemeClr val="tx1"/>
                          </a:solidFill>
                          <a:latin typeface="Arial" pitchFamily="34" charset="0"/>
                          <a:cs typeface="Arial" pitchFamily="34" charset="0"/>
                        </a:rPr>
                        <a:t>Flotación</a:t>
                      </a:r>
                    </a:p>
                    <a:p>
                      <a:pPr algn="ctr"/>
                      <a:r>
                        <a:rPr lang="es-ES" b="1" dirty="0" smtClean="0">
                          <a:solidFill>
                            <a:schemeClr val="tx1"/>
                          </a:solidFill>
                          <a:latin typeface="Arial" pitchFamily="34" charset="0"/>
                          <a:cs typeface="Arial" pitchFamily="34" charset="0"/>
                        </a:rPr>
                        <a:t> </a:t>
                      </a:r>
                    </a:p>
                    <a:p>
                      <a:pPr algn="ctr"/>
                      <a:r>
                        <a:rPr lang="es-ES" sz="1400" b="1" dirty="0" smtClean="0">
                          <a:solidFill>
                            <a:schemeClr val="tx1"/>
                          </a:solidFill>
                          <a:latin typeface="Arial" pitchFamily="34" charset="0"/>
                          <a:cs typeface="Arial" pitchFamily="34" charset="0"/>
                        </a:rPr>
                        <a:t>(en un medio más denso</a:t>
                      </a:r>
                      <a:r>
                        <a:rPr lang="es-ES" sz="1400" b="1" baseline="0" dirty="0" smtClean="0">
                          <a:solidFill>
                            <a:schemeClr val="tx1"/>
                          </a:solidFill>
                          <a:latin typeface="Arial" pitchFamily="34" charset="0"/>
                          <a:cs typeface="Arial" pitchFamily="34" charset="0"/>
                        </a:rPr>
                        <a:t> que el agua</a:t>
                      </a:r>
                      <a:r>
                        <a:rPr lang="es-ES" sz="1200" b="1" baseline="0" dirty="0" smtClean="0">
                          <a:solidFill>
                            <a:schemeClr val="tx1"/>
                          </a:solidFill>
                          <a:latin typeface="Arial" pitchFamily="34" charset="0"/>
                          <a:cs typeface="Arial" pitchFamily="34" charset="0"/>
                        </a:rPr>
                        <a:t>)</a:t>
                      </a:r>
                      <a:endParaRPr lang="es-ES" sz="1200" b="1" dirty="0">
                        <a:solidFill>
                          <a:schemeClr val="tx1"/>
                        </a:solidFill>
                        <a:latin typeface="Arial" pitchFamily="34" charset="0"/>
                        <a:cs typeface="Arial" pitchFamily="34" charset="0"/>
                      </a:endParaRPr>
                    </a:p>
                  </a:txBody>
                  <a:tcPr anchor="ctr">
                    <a:solidFill>
                      <a:schemeClr val="accent2">
                        <a:lumMod val="40000"/>
                        <a:lumOff val="60000"/>
                      </a:schemeClr>
                    </a:solidFill>
                  </a:tcPr>
                </a:tc>
                <a:tc>
                  <a:txBody>
                    <a:bodyPr/>
                    <a:lstStyle/>
                    <a:p>
                      <a:endParaRPr lang="es-ES" dirty="0"/>
                    </a:p>
                  </a:txBody>
                  <a:tcPr>
                    <a:solidFill>
                      <a:schemeClr val="bg1"/>
                    </a:solidFill>
                  </a:tcPr>
                </a:tc>
                <a:tc>
                  <a:txBody>
                    <a:bodyPr/>
                    <a:lstStyle/>
                    <a:p>
                      <a:endParaRPr lang="es-ES" dirty="0"/>
                    </a:p>
                  </a:txBody>
                  <a:tcPr>
                    <a:solidFill>
                      <a:schemeClr val="bg1"/>
                    </a:solidFill>
                  </a:tcPr>
                </a:tc>
                <a:tc>
                  <a:txBody>
                    <a:bodyPr/>
                    <a:lstStyle/>
                    <a:p>
                      <a:endParaRPr lang="es-ES" dirty="0"/>
                    </a:p>
                  </a:txBody>
                  <a:tcPr>
                    <a:solidFill>
                      <a:schemeClr val="bg1"/>
                    </a:solidFill>
                  </a:tcPr>
                </a:tc>
                <a:tc>
                  <a:txBody>
                    <a:bodyPr/>
                    <a:lstStyle/>
                    <a:p>
                      <a:endParaRPr lang="es-ES"/>
                    </a:p>
                  </a:txBody>
                  <a:tcPr>
                    <a:solidFill>
                      <a:schemeClr val="bg1"/>
                    </a:solidFill>
                  </a:tcPr>
                </a:tc>
              </a:tr>
              <a:tr h="1322910">
                <a:tc>
                  <a:txBody>
                    <a:bodyPr/>
                    <a:lstStyle/>
                    <a:p>
                      <a:pPr algn="ctr"/>
                      <a:r>
                        <a:rPr lang="es-ES" b="1" u="sng" dirty="0" smtClean="0">
                          <a:solidFill>
                            <a:schemeClr val="tx1"/>
                          </a:solidFill>
                          <a:latin typeface="Arial" pitchFamily="34" charset="0"/>
                          <a:cs typeface="Arial" pitchFamily="34" charset="0"/>
                        </a:rPr>
                        <a:t>Zonal</a:t>
                      </a:r>
                    </a:p>
                    <a:p>
                      <a:pPr algn="ctr"/>
                      <a:endParaRPr lang="es-ES" b="1" u="sng" dirty="0" smtClean="0">
                        <a:solidFill>
                          <a:schemeClr val="tx1"/>
                        </a:solidFill>
                        <a:latin typeface="Arial" pitchFamily="34" charset="0"/>
                        <a:cs typeface="Arial" pitchFamily="34" charset="0"/>
                      </a:endParaRPr>
                    </a:p>
                    <a:p>
                      <a:pPr algn="ctr"/>
                      <a:r>
                        <a:rPr lang="es-ES" sz="1400" b="1" u="none" dirty="0" smtClean="0">
                          <a:solidFill>
                            <a:schemeClr val="tx1"/>
                          </a:solidFill>
                          <a:latin typeface="Arial" pitchFamily="34" charset="0"/>
                          <a:cs typeface="Arial" pitchFamily="34" charset="0"/>
                        </a:rPr>
                        <a:t>(en un gradiente de densidad)</a:t>
                      </a:r>
                      <a:endParaRPr lang="es-ES" sz="1400" b="1" u="none" dirty="0">
                        <a:solidFill>
                          <a:schemeClr val="tx1"/>
                        </a:solidFill>
                        <a:latin typeface="Arial" pitchFamily="34" charset="0"/>
                        <a:cs typeface="Arial" pitchFamily="34" charset="0"/>
                      </a:endParaRPr>
                    </a:p>
                  </a:txBody>
                  <a:tcPr anchor="ctr">
                    <a:solidFill>
                      <a:schemeClr val="accent2">
                        <a:lumMod val="40000"/>
                        <a:lumOff val="60000"/>
                      </a:schemeClr>
                    </a:solidFill>
                  </a:tcPr>
                </a:tc>
                <a:tc>
                  <a:txBody>
                    <a:bodyPr/>
                    <a:lstStyle/>
                    <a:p>
                      <a:endParaRPr lang="es-ES" dirty="0"/>
                    </a:p>
                  </a:txBody>
                  <a:tcPr>
                    <a:solidFill>
                      <a:schemeClr val="bg1"/>
                    </a:solidFill>
                  </a:tcPr>
                </a:tc>
                <a:tc>
                  <a:txBody>
                    <a:bodyPr/>
                    <a:lstStyle/>
                    <a:p>
                      <a:endParaRPr lang="es-ES" dirty="0"/>
                    </a:p>
                  </a:txBody>
                  <a:tcPr>
                    <a:solidFill>
                      <a:schemeClr val="bg1"/>
                    </a:solidFill>
                  </a:tcPr>
                </a:tc>
                <a:tc>
                  <a:txBody>
                    <a:bodyPr/>
                    <a:lstStyle/>
                    <a:p>
                      <a:endParaRPr lang="es-ES" dirty="0"/>
                    </a:p>
                  </a:txBody>
                  <a:tcPr>
                    <a:solidFill>
                      <a:schemeClr val="bg1"/>
                    </a:solidFill>
                  </a:tcPr>
                </a:tc>
                <a:tc>
                  <a:txBody>
                    <a:bodyPr/>
                    <a:lstStyle/>
                    <a:p>
                      <a:endParaRPr lang="es-ES"/>
                    </a:p>
                  </a:txBody>
                  <a:tcPr>
                    <a:solidFill>
                      <a:schemeClr val="bg1"/>
                    </a:solidFill>
                  </a:tcPr>
                </a:tc>
              </a:tr>
              <a:tr h="1322910">
                <a:tc>
                  <a:txBody>
                    <a:bodyPr/>
                    <a:lstStyle/>
                    <a:p>
                      <a:pPr algn="ctr"/>
                      <a:r>
                        <a:rPr lang="es-ES" b="1" u="sng" dirty="0" err="1" smtClean="0">
                          <a:solidFill>
                            <a:schemeClr val="tx1"/>
                          </a:solidFill>
                          <a:latin typeface="Arial" pitchFamily="34" charset="0"/>
                          <a:cs typeface="Arial" pitchFamily="34" charset="0"/>
                        </a:rPr>
                        <a:t>Isopícnica</a:t>
                      </a:r>
                      <a:endParaRPr lang="es-ES" b="1" u="sng" dirty="0" smtClean="0">
                        <a:solidFill>
                          <a:schemeClr val="tx1"/>
                        </a:solidFill>
                        <a:latin typeface="Arial" pitchFamily="34" charset="0"/>
                        <a:cs typeface="Arial" pitchFamily="34" charset="0"/>
                      </a:endParaRPr>
                    </a:p>
                    <a:p>
                      <a:pPr algn="ctr"/>
                      <a:endParaRPr lang="es-ES" b="1" u="sng" dirty="0" smtClean="0">
                        <a:solidFill>
                          <a:schemeClr val="tx1"/>
                        </a:solidFill>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1400" b="1" u="none" dirty="0" smtClean="0">
                          <a:solidFill>
                            <a:schemeClr val="tx1"/>
                          </a:solidFill>
                          <a:latin typeface="Arial" pitchFamily="34" charset="0"/>
                          <a:cs typeface="Arial" pitchFamily="34" charset="0"/>
                        </a:rPr>
                        <a:t>(en un gradiente de densidad)</a:t>
                      </a:r>
                    </a:p>
                    <a:p>
                      <a:pPr algn="ctr"/>
                      <a:endParaRPr lang="es-ES" b="1" u="sng" dirty="0">
                        <a:solidFill>
                          <a:schemeClr val="tx1"/>
                        </a:solidFill>
                        <a:latin typeface="Arial" pitchFamily="34" charset="0"/>
                        <a:cs typeface="Arial" pitchFamily="34" charset="0"/>
                      </a:endParaRPr>
                    </a:p>
                  </a:txBody>
                  <a:tcPr anchor="ctr">
                    <a:solidFill>
                      <a:schemeClr val="accent2">
                        <a:lumMod val="40000"/>
                        <a:lumOff val="60000"/>
                      </a:schemeClr>
                    </a:solidFill>
                  </a:tcPr>
                </a:tc>
                <a:tc>
                  <a:txBody>
                    <a:bodyPr/>
                    <a:lstStyle/>
                    <a:p>
                      <a:endParaRPr lang="es-ES" dirty="0"/>
                    </a:p>
                  </a:txBody>
                  <a:tcPr>
                    <a:solidFill>
                      <a:schemeClr val="bg1"/>
                    </a:solidFill>
                  </a:tcPr>
                </a:tc>
                <a:tc>
                  <a:txBody>
                    <a:bodyPr/>
                    <a:lstStyle/>
                    <a:p>
                      <a:endParaRPr lang="es-ES" dirty="0"/>
                    </a:p>
                  </a:txBody>
                  <a:tcPr>
                    <a:solidFill>
                      <a:schemeClr val="bg1"/>
                    </a:solidFill>
                  </a:tcPr>
                </a:tc>
                <a:tc>
                  <a:txBody>
                    <a:bodyPr/>
                    <a:lstStyle/>
                    <a:p>
                      <a:endParaRPr lang="es-ES" dirty="0"/>
                    </a:p>
                  </a:txBody>
                  <a:tcPr>
                    <a:solidFill>
                      <a:schemeClr val="bg1"/>
                    </a:solidFill>
                  </a:tcPr>
                </a:tc>
                <a:tc>
                  <a:txBody>
                    <a:bodyPr/>
                    <a:lstStyle/>
                    <a:p>
                      <a:endParaRPr lang="es-ES" dirty="0"/>
                    </a:p>
                  </a:txBody>
                  <a:tcPr>
                    <a:solidFill>
                      <a:schemeClr val="bg1"/>
                    </a:solidFill>
                  </a:tcPr>
                </a:tc>
              </a:tr>
            </a:tbl>
          </a:graphicData>
        </a:graphic>
      </p:graphicFrame>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7952" y="1061282"/>
            <a:ext cx="517304" cy="1207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568" y="2385224"/>
            <a:ext cx="545233" cy="119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5240" y="3725744"/>
            <a:ext cx="471862" cy="1189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7230" y="5064618"/>
            <a:ext cx="471862" cy="1189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375" y="1061282"/>
            <a:ext cx="618469" cy="113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7617" y="2436741"/>
            <a:ext cx="418128" cy="1114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5244" y="3734290"/>
            <a:ext cx="497635" cy="1164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7430" y="5068258"/>
            <a:ext cx="497635" cy="1164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73497" y="5059546"/>
            <a:ext cx="497635" cy="1164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0905" y="5059546"/>
            <a:ext cx="497635" cy="1164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2714" y="3717197"/>
            <a:ext cx="419003" cy="116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5296" name="55295 Conector recto de flecha"/>
          <p:cNvCxnSpPr/>
          <p:nvPr/>
        </p:nvCxnSpPr>
        <p:spPr>
          <a:xfrm>
            <a:off x="2309208" y="3843956"/>
            <a:ext cx="0" cy="10459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297" name="55296 CuadroTexto"/>
          <p:cNvSpPr txBox="1"/>
          <p:nvPr/>
        </p:nvSpPr>
        <p:spPr>
          <a:xfrm>
            <a:off x="1984211" y="4656030"/>
            <a:ext cx="707035" cy="369332"/>
          </a:xfrm>
          <a:prstGeom prst="rect">
            <a:avLst/>
          </a:prstGeom>
          <a:noFill/>
        </p:spPr>
        <p:txBody>
          <a:bodyPr wrap="square" rtlCol="0">
            <a:spAutoFit/>
          </a:bodyPr>
          <a:lstStyle/>
          <a:p>
            <a:r>
              <a:rPr lang="es-ES" dirty="0" smtClean="0"/>
              <a:t>+</a:t>
            </a:r>
            <a:endParaRPr lang="es-ES" dirty="0"/>
          </a:p>
        </p:txBody>
      </p:sp>
      <p:sp>
        <p:nvSpPr>
          <p:cNvPr id="36" name="35 CuadroTexto"/>
          <p:cNvSpPr txBox="1"/>
          <p:nvPr/>
        </p:nvSpPr>
        <p:spPr>
          <a:xfrm>
            <a:off x="1987851" y="3712126"/>
            <a:ext cx="707035" cy="369332"/>
          </a:xfrm>
          <a:prstGeom prst="rect">
            <a:avLst/>
          </a:prstGeom>
          <a:noFill/>
        </p:spPr>
        <p:txBody>
          <a:bodyPr wrap="square" rtlCol="0">
            <a:spAutoFit/>
          </a:bodyPr>
          <a:lstStyle/>
          <a:p>
            <a:r>
              <a:rPr lang="es-ES" dirty="0" smtClean="0"/>
              <a:t>-</a:t>
            </a:r>
            <a:endParaRPr lang="es-ES" dirty="0"/>
          </a:p>
        </p:txBody>
      </p:sp>
      <p:cxnSp>
        <p:nvCxnSpPr>
          <p:cNvPr id="37" name="36 Conector recto de flecha"/>
          <p:cNvCxnSpPr/>
          <p:nvPr/>
        </p:nvCxnSpPr>
        <p:spPr>
          <a:xfrm>
            <a:off x="2308349" y="5191376"/>
            <a:ext cx="0" cy="10459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37 CuadroTexto"/>
          <p:cNvSpPr txBox="1"/>
          <p:nvPr/>
        </p:nvSpPr>
        <p:spPr>
          <a:xfrm>
            <a:off x="1983352" y="6003450"/>
            <a:ext cx="707035" cy="369332"/>
          </a:xfrm>
          <a:prstGeom prst="rect">
            <a:avLst/>
          </a:prstGeom>
          <a:noFill/>
        </p:spPr>
        <p:txBody>
          <a:bodyPr wrap="square" rtlCol="0">
            <a:spAutoFit/>
          </a:bodyPr>
          <a:lstStyle/>
          <a:p>
            <a:r>
              <a:rPr lang="es-ES" dirty="0" smtClean="0"/>
              <a:t>+</a:t>
            </a:r>
            <a:endParaRPr lang="es-ES" dirty="0"/>
          </a:p>
        </p:txBody>
      </p:sp>
      <p:sp>
        <p:nvSpPr>
          <p:cNvPr id="39" name="38 CuadroTexto"/>
          <p:cNvSpPr txBox="1"/>
          <p:nvPr/>
        </p:nvSpPr>
        <p:spPr>
          <a:xfrm>
            <a:off x="1986992" y="5059546"/>
            <a:ext cx="707035" cy="369332"/>
          </a:xfrm>
          <a:prstGeom prst="rect">
            <a:avLst/>
          </a:prstGeom>
          <a:noFill/>
        </p:spPr>
        <p:txBody>
          <a:bodyPr wrap="square" rtlCol="0">
            <a:spAutoFit/>
          </a:bodyPr>
          <a:lstStyle/>
          <a:p>
            <a:r>
              <a:rPr lang="es-ES" dirty="0" smtClean="0"/>
              <a:t>-</a:t>
            </a:r>
            <a:endParaRPr lang="es-ES" dirty="0"/>
          </a:p>
        </p:txBody>
      </p:sp>
    </p:spTree>
    <p:extLst>
      <p:ext uri="{BB962C8B-B14F-4D97-AF65-F5344CB8AC3E}">
        <p14:creationId xmlns:p14="http://schemas.microsoft.com/office/powerpoint/2010/main" val="1474183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izarre Inventions That Never Caught 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80" y="577958"/>
            <a:ext cx="3487507" cy="30049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5" descr="From the Editor’s Desk | Clarion Cont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8" descr="Old age rejuvenation centrifuge (1935) | Super Retr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120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639989"/>
            <a:ext cx="3500387" cy="2729629"/>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831" y="4439008"/>
            <a:ext cx="2462303" cy="19306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12" descr="Resultado de imagen de rare centrifuge"/>
          <p:cNvSpPr>
            <a:spLocks noChangeAspect="1" noChangeArrowheads="1"/>
          </p:cNvSpPr>
          <p:nvPr/>
        </p:nvSpPr>
        <p:spPr bwMode="auto">
          <a:xfrm>
            <a:off x="63500" y="-136525"/>
            <a:ext cx="7162800" cy="4781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121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840" y="4439008"/>
            <a:ext cx="2892224" cy="19306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7808" y="578444"/>
            <a:ext cx="5391596" cy="10096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4"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9390" y="1649532"/>
            <a:ext cx="3441359" cy="2717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3488" y="1651523"/>
            <a:ext cx="1932452" cy="2715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CuadroTexto"/>
          <p:cNvSpPr txBox="1"/>
          <p:nvPr/>
        </p:nvSpPr>
        <p:spPr>
          <a:xfrm>
            <a:off x="272252" y="6309155"/>
            <a:ext cx="8553726" cy="584775"/>
          </a:xfrm>
          <a:prstGeom prst="rect">
            <a:avLst/>
          </a:prstGeom>
          <a:noFill/>
        </p:spPr>
        <p:txBody>
          <a:bodyPr wrap="square" rtlCol="0">
            <a:spAutoFit/>
          </a:bodyPr>
          <a:lstStyle/>
          <a:p>
            <a:pPr algn="ctr"/>
            <a:r>
              <a:rPr lang="es-ES" sz="3200" b="1" dirty="0" err="1">
                <a:solidFill>
                  <a:schemeClr val="bg1"/>
                </a:solidFill>
                <a:latin typeface="Arial" pitchFamily="34" charset="0"/>
                <a:cs typeface="Arial" pitchFamily="34" charset="0"/>
              </a:rPr>
              <a:t>C</a:t>
            </a:r>
            <a:r>
              <a:rPr lang="es-ES" sz="3200" b="1" dirty="0" err="1" smtClean="0">
                <a:solidFill>
                  <a:schemeClr val="bg1"/>
                </a:solidFill>
                <a:latin typeface="Arial" pitchFamily="34" charset="0"/>
                <a:cs typeface="Arial" pitchFamily="34" charset="0"/>
              </a:rPr>
              <a:t>enfrifugadoras</a:t>
            </a:r>
            <a:endParaRPr lang="es-E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9635778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9518" y="601585"/>
            <a:ext cx="3388844" cy="28345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438" y="610131"/>
            <a:ext cx="1227532" cy="2808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93" y="618677"/>
            <a:ext cx="1204828" cy="2808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96334" y="3131676"/>
            <a:ext cx="936104" cy="369332"/>
          </a:xfrm>
          <a:prstGeom prst="rect">
            <a:avLst/>
          </a:prstGeom>
          <a:noFill/>
        </p:spPr>
        <p:txBody>
          <a:bodyPr wrap="square" rtlCol="0">
            <a:spAutoFit/>
          </a:bodyPr>
          <a:lstStyle/>
          <a:p>
            <a:pPr algn="ctr"/>
            <a:r>
              <a:rPr lang="es-ES" dirty="0"/>
              <a:t>t</a:t>
            </a:r>
            <a:r>
              <a:rPr lang="es-ES" dirty="0" smtClean="0"/>
              <a:t> = 0</a:t>
            </a:r>
            <a:endParaRPr lang="es-ES" dirty="0"/>
          </a:p>
        </p:txBody>
      </p:sp>
      <p:sp>
        <p:nvSpPr>
          <p:cNvPr id="5" name="4 CuadroTexto"/>
          <p:cNvSpPr txBox="1"/>
          <p:nvPr/>
        </p:nvSpPr>
        <p:spPr>
          <a:xfrm>
            <a:off x="1158346" y="3112572"/>
            <a:ext cx="936104" cy="369332"/>
          </a:xfrm>
          <a:prstGeom prst="rect">
            <a:avLst/>
          </a:prstGeom>
          <a:noFill/>
        </p:spPr>
        <p:txBody>
          <a:bodyPr wrap="square" rtlCol="0">
            <a:spAutoFit/>
          </a:bodyPr>
          <a:lstStyle/>
          <a:p>
            <a:pPr algn="ctr"/>
            <a:r>
              <a:rPr lang="es-ES" dirty="0"/>
              <a:t>t</a:t>
            </a:r>
            <a:r>
              <a:rPr lang="es-ES" dirty="0" smtClean="0"/>
              <a:t> = t</a:t>
            </a:r>
            <a:endParaRPr lang="es-ES" dirty="0"/>
          </a:p>
        </p:txBody>
      </p:sp>
      <p:graphicFrame>
        <p:nvGraphicFramePr>
          <p:cNvPr id="3" name="2 Objeto"/>
          <p:cNvGraphicFramePr>
            <a:graphicFrameLocks noChangeAspect="1"/>
          </p:cNvGraphicFramePr>
          <p:nvPr>
            <p:extLst>
              <p:ext uri="{D42A27DB-BD31-4B8C-83A1-F6EECF244321}">
                <p14:modId xmlns:p14="http://schemas.microsoft.com/office/powerpoint/2010/main" val="175493368"/>
              </p:ext>
            </p:extLst>
          </p:nvPr>
        </p:nvGraphicFramePr>
        <p:xfrm>
          <a:off x="6247426" y="610129"/>
          <a:ext cx="2781230" cy="2834537"/>
        </p:xfrm>
        <a:graphic>
          <a:graphicData uri="http://schemas.openxmlformats.org/presentationml/2006/ole">
            <mc:AlternateContent xmlns:mc="http://schemas.openxmlformats.org/markup-compatibility/2006">
              <mc:Choice xmlns:v="urn:schemas-microsoft-com:vml" Requires="v">
                <p:oleObj spid="_x0000_s70717" name="Fotografía de Photo Editor" r:id="rId6" imgW="5934903" imgH="6047619" progId="MSPhotoEd.3">
                  <p:embed/>
                </p:oleObj>
              </mc:Choice>
              <mc:Fallback>
                <p:oleObj name="Fotografía de Photo Editor" r:id="rId6" imgW="5934903" imgH="6047619" progId="MSPhotoEd.3">
                  <p:embed/>
                  <p:pic>
                    <p:nvPicPr>
                      <p:cNvPr id="0" name="1 Obje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7426" y="610129"/>
                        <a:ext cx="2781230" cy="2834537"/>
                      </a:xfrm>
                      <a:prstGeom prst="rect">
                        <a:avLst/>
                      </a:prstGeom>
                      <a:noFill/>
                      <a:ln w="3175">
                        <a:solidFill>
                          <a:schemeClr val="tx1"/>
                        </a:solidFill>
                      </a:ln>
                      <a:effectLst/>
                    </p:spPr>
                  </p:pic>
                </p:oleObj>
              </mc:Fallback>
            </mc:AlternateContent>
          </a:graphicData>
        </a:graphic>
      </p:graphicFrame>
      <p:sp>
        <p:nvSpPr>
          <p:cNvPr id="10" name="9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Centrifugación diferencial</a:t>
            </a:r>
            <a:endParaRPr lang="es-ES" sz="3200" b="1" dirty="0">
              <a:solidFill>
                <a:schemeClr val="bg1"/>
              </a:solidFill>
              <a:latin typeface="Arial" pitchFamily="34" charset="0"/>
              <a:cs typeface="Arial" pitchFamily="34" charset="0"/>
            </a:endParaRPr>
          </a:p>
        </p:txBody>
      </p:sp>
      <p:sp>
        <p:nvSpPr>
          <p:cNvPr id="4" name="3 CuadroTexto"/>
          <p:cNvSpPr txBox="1"/>
          <p:nvPr/>
        </p:nvSpPr>
        <p:spPr>
          <a:xfrm>
            <a:off x="114692" y="3518100"/>
            <a:ext cx="3953252" cy="2800767"/>
          </a:xfrm>
          <a:prstGeom prst="rect">
            <a:avLst/>
          </a:prstGeom>
          <a:solidFill>
            <a:srgbClr val="00FFFF"/>
          </a:solidFill>
          <a:ln w="3175">
            <a:solidFill>
              <a:schemeClr val="tx1"/>
            </a:solidFill>
          </a:ln>
        </p:spPr>
        <p:txBody>
          <a:bodyPr wrap="square" rtlCol="0">
            <a:spAutoFit/>
          </a:bodyPr>
          <a:lstStyle/>
          <a:p>
            <a:pPr algn="ctr"/>
            <a:r>
              <a:rPr lang="es-ES" sz="2200" b="1" dirty="0" smtClean="0"/>
              <a:t>Al final de la centrifugación se distinguen </a:t>
            </a:r>
            <a:r>
              <a:rPr lang="es-ES" sz="2200" b="1" u="sng" dirty="0" smtClean="0"/>
              <a:t>un </a:t>
            </a:r>
            <a:r>
              <a:rPr lang="es-ES" sz="2200" b="1" i="1" u="sng" dirty="0" smtClean="0"/>
              <a:t>pellet</a:t>
            </a:r>
            <a:r>
              <a:rPr lang="es-ES" sz="2200" b="1" u="sng" dirty="0" smtClean="0"/>
              <a:t> y un sobrenadante</a:t>
            </a:r>
            <a:r>
              <a:rPr lang="es-ES" sz="2200" b="1" dirty="0" smtClean="0"/>
              <a:t>. En el pellet se acumulan los componentes más pesados de la muestra inicial, mientras que el sobrenadante  está enriquecido con los componentes más ligeros.</a:t>
            </a:r>
            <a:endParaRPr lang="es-ES" sz="2200" b="1" dirty="0"/>
          </a:p>
        </p:txBody>
      </p:sp>
      <p:pic>
        <p:nvPicPr>
          <p:cNvPr id="7066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2480" y="3541090"/>
            <a:ext cx="1543993" cy="1472086"/>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71"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9204" y="3518101"/>
            <a:ext cx="1818456" cy="28007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74"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3592" y="3518101"/>
            <a:ext cx="1415857" cy="28007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8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60455" y="5209700"/>
            <a:ext cx="1491647" cy="1039633"/>
          </a:xfrm>
          <a:prstGeom prst="rect">
            <a:avLst/>
          </a:prstGeom>
        </p:spPr>
      </p:pic>
    </p:spTree>
    <p:extLst>
      <p:ext uri="{BB962C8B-B14F-4D97-AF65-F5344CB8AC3E}">
        <p14:creationId xmlns:p14="http://schemas.microsoft.com/office/powerpoint/2010/main" val="11521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Centrifugación diferencial</a:t>
            </a:r>
            <a:endParaRPr lang="es-ES" sz="3200" b="1" dirty="0">
              <a:solidFill>
                <a:schemeClr val="bg1"/>
              </a:solidFill>
              <a:latin typeface="Arial" pitchFamily="34" charset="0"/>
              <a:cs typeface="Arial" pitchFamily="34" charset="0"/>
            </a:endParaRPr>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649966"/>
            <a:ext cx="2962275" cy="2209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3275856" y="600704"/>
            <a:ext cx="5760640" cy="2585323"/>
          </a:xfrm>
          <a:prstGeom prst="rect">
            <a:avLst/>
          </a:prstGeom>
          <a:solidFill>
            <a:srgbClr val="00FFFF"/>
          </a:solidFill>
          <a:ln w="3175">
            <a:solidFill>
              <a:schemeClr val="tx1"/>
            </a:solidFill>
          </a:ln>
        </p:spPr>
        <p:txBody>
          <a:bodyPr wrap="square">
            <a:spAutoFit/>
          </a:bodyPr>
          <a:lstStyle/>
          <a:p>
            <a:r>
              <a:rPr lang="en-US" dirty="0" smtClean="0"/>
              <a:t>The simplest form of separation by centrifugation is </a:t>
            </a:r>
            <a:r>
              <a:rPr lang="en-US" b="1" u="sng" dirty="0" smtClean="0"/>
              <a:t>differential centrifugation</a:t>
            </a:r>
            <a:r>
              <a:rPr lang="en-US" dirty="0" smtClean="0"/>
              <a:t>, sometimes called differential pelleting (see </a:t>
            </a:r>
            <a:r>
              <a:rPr lang="en-US" b="1" dirty="0" smtClean="0"/>
              <a:t>Figure</a:t>
            </a:r>
            <a:r>
              <a:rPr lang="en-US" dirty="0" smtClean="0"/>
              <a:t>). Particles of different densities or sizes in a suspension will sediment at different rates, with the </a:t>
            </a:r>
            <a:r>
              <a:rPr lang="en-US" b="1" u="sng" dirty="0" smtClean="0"/>
              <a:t>larger and denser particles </a:t>
            </a:r>
            <a:r>
              <a:rPr lang="en-US" b="1" u="sng" dirty="0" err="1" smtClean="0"/>
              <a:t>sedimenting</a:t>
            </a:r>
            <a:r>
              <a:rPr lang="en-US" b="1" u="sng" dirty="0" smtClean="0"/>
              <a:t> faster</a:t>
            </a:r>
            <a:r>
              <a:rPr lang="en-US" dirty="0" smtClean="0"/>
              <a:t>. These sedimentation rates can be increased by using centrifugal force. A suspension of cells subjected to a series of increasing centrifugal force cycles will yield a series of pellets containing cells of decreasing sedimentation rate.</a:t>
            </a:r>
            <a:endParaRPr lang="es-ES" dirty="0"/>
          </a:p>
        </p:txBody>
      </p:sp>
      <p:sp>
        <p:nvSpPr>
          <p:cNvPr id="4" name="3 Rectángulo"/>
          <p:cNvSpPr/>
          <p:nvPr/>
        </p:nvSpPr>
        <p:spPr>
          <a:xfrm>
            <a:off x="1043608" y="3245894"/>
            <a:ext cx="7056784" cy="3108543"/>
          </a:xfrm>
          <a:prstGeom prst="rect">
            <a:avLst/>
          </a:prstGeom>
          <a:solidFill>
            <a:srgbClr val="92D050"/>
          </a:solidFill>
          <a:ln w="3175">
            <a:solidFill>
              <a:schemeClr val="tx1"/>
            </a:solidFill>
          </a:ln>
        </p:spPr>
        <p:txBody>
          <a:bodyPr wrap="square">
            <a:spAutoFit/>
          </a:bodyPr>
          <a:lstStyle/>
          <a:p>
            <a:r>
              <a:rPr lang="en-US" sz="1400" dirty="0"/>
              <a:t>Particles of different densities or size will sediment at different rates with the largest and most dense particles </a:t>
            </a:r>
            <a:r>
              <a:rPr lang="en-US" sz="1400" dirty="0" err="1"/>
              <a:t>sedimenting</a:t>
            </a:r>
            <a:r>
              <a:rPr lang="en-US" sz="1400" dirty="0"/>
              <a:t> the fastest followed by less dense and smaller particles.</a:t>
            </a:r>
            <a:br>
              <a:rPr lang="en-US" sz="1400" dirty="0"/>
            </a:br>
            <a:endParaRPr lang="en-US" sz="1400" dirty="0"/>
          </a:p>
          <a:p>
            <a:r>
              <a:rPr lang="en-US" sz="1400" dirty="0"/>
              <a:t>Differential pelleting is </a:t>
            </a:r>
            <a:r>
              <a:rPr lang="en-US" sz="1400" b="1" u="sng" dirty="0"/>
              <a:t>commonly used for harvesting cells or producing crude subcellular fractions from tissue homogenate</a:t>
            </a:r>
            <a:r>
              <a:rPr lang="en-US" sz="1400" dirty="0"/>
              <a:t>. For example, a rat liver homogenate containing nuclei, mitochondria, lysosomes, and membrane vesicles that is centrifuged at low speed for a short time will pellet mainly the larger and more dense nuclei. Subsequent centrifugation at a higher centrifugal force will pellet particles of the next lower order of size (e.g., mitochondria) and so on. It is unusual to use more than four differential centrifugation cycles for a normal tissue homogenate</a:t>
            </a:r>
            <a:r>
              <a:rPr lang="en-US" sz="1400" dirty="0" smtClean="0"/>
              <a:t>.</a:t>
            </a:r>
          </a:p>
          <a:p>
            <a:endParaRPr lang="en-US" sz="1400" dirty="0"/>
          </a:p>
          <a:p>
            <a:r>
              <a:rPr lang="en-US" sz="1400" b="1" u="sng" dirty="0"/>
              <a:t>Due to the heterogeneity in biological particles, differential centrifugation suffers from contamination and poor recoveries</a:t>
            </a:r>
            <a:r>
              <a:rPr lang="en-US" sz="1400" dirty="0"/>
              <a:t>. Contamination by different particle types can be addressed by </a:t>
            </a:r>
            <a:r>
              <a:rPr lang="en-US" sz="1400" dirty="0" err="1"/>
              <a:t>resuspension</a:t>
            </a:r>
            <a:r>
              <a:rPr lang="en-US" sz="1400" dirty="0"/>
              <a:t> and repeating the centrifugation steps (i.e., washing the </a:t>
            </a:r>
            <a:r>
              <a:rPr lang="en-US" sz="1400" dirty="0" smtClean="0"/>
              <a:t>pellet).</a:t>
            </a:r>
            <a:endParaRPr lang="en-US" sz="1400" dirty="0"/>
          </a:p>
        </p:txBody>
      </p:sp>
    </p:spTree>
    <p:extLst>
      <p:ext uri="{BB962C8B-B14F-4D97-AF65-F5344CB8AC3E}">
        <p14:creationId xmlns:p14="http://schemas.microsoft.com/office/powerpoint/2010/main" val="4242894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3977801818"/>
              </p:ext>
            </p:extLst>
          </p:nvPr>
        </p:nvGraphicFramePr>
        <p:xfrm>
          <a:off x="52588" y="603596"/>
          <a:ext cx="9032874" cy="5760640"/>
        </p:xfrm>
        <a:graphic>
          <a:graphicData uri="http://schemas.openxmlformats.org/presentationml/2006/ole">
            <mc:AlternateContent xmlns:mc="http://schemas.openxmlformats.org/markup-compatibility/2006">
              <mc:Choice xmlns:v="urn:schemas-microsoft-com:vml" Requires="v">
                <p:oleObj spid="_x0000_s109599" name="Fotografía de Photo Editor" r:id="rId3" imgW="6238095" imgH="4704762" progId="MSPhotoEd.3">
                  <p:embed/>
                </p:oleObj>
              </mc:Choice>
              <mc:Fallback>
                <p:oleObj name="Fotografía de Photo Editor" r:id="rId3" imgW="6238095" imgH="4704762" progId="MSPhotoEd.3">
                  <p:embed/>
                  <p:pic>
                    <p:nvPicPr>
                      <p:cNvPr id="0" name="2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88" y="603596"/>
                        <a:ext cx="9032874" cy="5760640"/>
                      </a:xfrm>
                      <a:prstGeom prst="rect">
                        <a:avLst/>
                      </a:prstGeom>
                      <a:noFill/>
                      <a:ln w="3175">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2442744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BIOL_213_centrifugation_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20713"/>
            <a:ext cx="7200900" cy="566578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9" name="Text Box 7"/>
          <p:cNvSpPr txBox="1">
            <a:spLocks noChangeArrowheads="1"/>
          </p:cNvSpPr>
          <p:nvPr/>
        </p:nvSpPr>
        <p:spPr bwMode="auto">
          <a:xfrm>
            <a:off x="44080" y="6300312"/>
            <a:ext cx="9072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3200" b="1" dirty="0">
                <a:solidFill>
                  <a:schemeClr val="bg1"/>
                </a:solidFill>
              </a:rPr>
              <a:t>Centrifugación </a:t>
            </a:r>
            <a:r>
              <a:rPr lang="es-ES" sz="3200" b="1" dirty="0" smtClean="0">
                <a:solidFill>
                  <a:schemeClr val="bg1"/>
                </a:solidFill>
              </a:rPr>
              <a:t>en </a:t>
            </a:r>
            <a:r>
              <a:rPr lang="es-ES" sz="3200" b="1" dirty="0">
                <a:solidFill>
                  <a:schemeClr val="bg1"/>
                </a:solidFill>
              </a:rPr>
              <a:t>un gradiente de </a:t>
            </a:r>
            <a:r>
              <a:rPr lang="es-ES" sz="3200" b="1" dirty="0" smtClean="0">
                <a:solidFill>
                  <a:schemeClr val="bg1"/>
                </a:solidFill>
              </a:rPr>
              <a:t>densidad</a:t>
            </a:r>
            <a:endParaRPr lang="es-ES" sz="3200" b="1" dirty="0">
              <a:solidFill>
                <a:schemeClr val="bg1"/>
              </a:solidFill>
            </a:endParaRPr>
          </a:p>
        </p:txBody>
      </p:sp>
    </p:spTree>
    <p:extLst>
      <p:ext uri="{BB962C8B-B14F-4D97-AF65-F5344CB8AC3E}">
        <p14:creationId xmlns:p14="http://schemas.microsoft.com/office/powerpoint/2010/main" val="27204792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nvGraphicFramePr>
        <p:xfrm>
          <a:off x="106363" y="649288"/>
          <a:ext cx="8964612" cy="5630862"/>
        </p:xfrm>
        <a:graphic>
          <a:graphicData uri="http://schemas.openxmlformats.org/presentationml/2006/ole">
            <mc:AlternateContent xmlns:mc="http://schemas.openxmlformats.org/markup-compatibility/2006">
              <mc:Choice xmlns:v="urn:schemas-microsoft-com:vml" Requires="v">
                <p:oleObj spid="_x0000_s93250" name="Fotografía de Photo Editor" r:id="rId3" imgW="6380952" imgH="3029373" progId="MSPhotoEd.3">
                  <p:embed/>
                </p:oleObj>
              </mc:Choice>
              <mc:Fallback>
                <p:oleObj name="Fotografía de Photo Editor" r:id="rId3" imgW="6380952" imgH="302937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3" y="649288"/>
                        <a:ext cx="8964612" cy="563086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3" name="Text Box 5"/>
          <p:cNvSpPr txBox="1">
            <a:spLocks noChangeArrowheads="1"/>
          </p:cNvSpPr>
          <p:nvPr/>
        </p:nvSpPr>
        <p:spPr bwMode="auto">
          <a:xfrm>
            <a:off x="468313" y="6286500"/>
            <a:ext cx="79200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3200" b="1">
                <a:solidFill>
                  <a:schemeClr val="bg1"/>
                </a:solidFill>
              </a:rPr>
              <a:t>Formación de un gradiente discontinuo</a:t>
            </a:r>
          </a:p>
        </p:txBody>
      </p:sp>
      <p:graphicFrame>
        <p:nvGraphicFramePr>
          <p:cNvPr id="5124" name="Object 6"/>
          <p:cNvGraphicFramePr>
            <a:graphicFrameLocks noChangeAspect="1"/>
          </p:cNvGraphicFramePr>
          <p:nvPr/>
        </p:nvGraphicFramePr>
        <p:xfrm>
          <a:off x="6629400" y="1628775"/>
          <a:ext cx="1933575" cy="4464050"/>
        </p:xfrm>
        <a:graphic>
          <a:graphicData uri="http://schemas.openxmlformats.org/presentationml/2006/ole">
            <mc:AlternateContent xmlns:mc="http://schemas.openxmlformats.org/markup-compatibility/2006">
              <mc:Choice xmlns:v="urn:schemas-microsoft-com:vml" Requires="v">
                <p:oleObj spid="_x0000_s93251" name="Fotografía de Photo Editor" r:id="rId5" imgW="895238" imgH="2066667" progId="MSPhotoEd.3">
                  <p:embed/>
                </p:oleObj>
              </mc:Choice>
              <mc:Fallback>
                <p:oleObj name="Fotografía de Photo Editor" r:id="rId5" imgW="895238" imgH="2066667"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628775"/>
                        <a:ext cx="1933575"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6 Flecha derecha"/>
          <p:cNvSpPr/>
          <p:nvPr/>
        </p:nvSpPr>
        <p:spPr>
          <a:xfrm>
            <a:off x="4857750" y="3571875"/>
            <a:ext cx="1571625" cy="571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extLst>
      <p:ext uri="{BB962C8B-B14F-4D97-AF65-F5344CB8AC3E}">
        <p14:creationId xmlns:p14="http://schemas.microsoft.com/office/powerpoint/2010/main" val="6288415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338" y="592138"/>
            <a:ext cx="5710237" cy="5759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7" name="Text Box 3"/>
          <p:cNvSpPr txBox="1">
            <a:spLocks noChangeArrowheads="1"/>
          </p:cNvSpPr>
          <p:nvPr/>
        </p:nvSpPr>
        <p:spPr bwMode="auto">
          <a:xfrm>
            <a:off x="755650" y="6286500"/>
            <a:ext cx="784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3200" b="1">
                <a:solidFill>
                  <a:schemeClr val="bg1"/>
                </a:solidFill>
              </a:rPr>
              <a:t>Formador de gradientes continuos</a:t>
            </a:r>
          </a:p>
        </p:txBody>
      </p:sp>
      <p:sp>
        <p:nvSpPr>
          <p:cNvPr id="2" name="1 CuadroTexto"/>
          <p:cNvSpPr txBox="1"/>
          <p:nvPr/>
        </p:nvSpPr>
        <p:spPr>
          <a:xfrm>
            <a:off x="1775874" y="1798454"/>
            <a:ext cx="1745284" cy="224050"/>
          </a:xfrm>
          <a:prstGeom prst="rect">
            <a:avLst/>
          </a:prstGeom>
          <a:solidFill>
            <a:srgbClr val="FF0000">
              <a:alpha val="30196"/>
            </a:srgbClr>
          </a:solidFill>
        </p:spPr>
        <p:txBody>
          <a:bodyPr wrap="square" rtlCol="0">
            <a:spAutoFit/>
          </a:bodyPr>
          <a:lstStyle/>
          <a:p>
            <a:endParaRPr lang="es-ES" dirty="0"/>
          </a:p>
        </p:txBody>
      </p:sp>
      <p:sp>
        <p:nvSpPr>
          <p:cNvPr id="5" name="4 CuadroTexto"/>
          <p:cNvSpPr txBox="1"/>
          <p:nvPr/>
        </p:nvSpPr>
        <p:spPr>
          <a:xfrm>
            <a:off x="5902328" y="1690700"/>
            <a:ext cx="1008112" cy="416517"/>
          </a:xfrm>
          <a:prstGeom prst="rect">
            <a:avLst/>
          </a:prstGeom>
          <a:solidFill>
            <a:srgbClr val="FF0000">
              <a:alpha val="30196"/>
            </a:srgbClr>
          </a:solidFill>
        </p:spPr>
        <p:txBody>
          <a:bodyPr wrap="square" rtlCol="0">
            <a:spAutoFit/>
          </a:bodyPr>
          <a:lstStyle/>
          <a:p>
            <a:endParaRPr lang="es-ES" dirty="0"/>
          </a:p>
        </p:txBody>
      </p:sp>
    </p:spTree>
    <p:extLst>
      <p:ext uri="{BB962C8B-B14F-4D97-AF65-F5344CB8AC3E}">
        <p14:creationId xmlns:p14="http://schemas.microsoft.com/office/powerpoint/2010/main" val="11575797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58159" y="6338517"/>
            <a:ext cx="902106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2600" b="1" dirty="0">
                <a:solidFill>
                  <a:schemeClr val="bg1"/>
                </a:solidFill>
              </a:rPr>
              <a:t>Gradiente </a:t>
            </a:r>
            <a:r>
              <a:rPr lang="es-ES" sz="2600" b="1" dirty="0" smtClean="0">
                <a:solidFill>
                  <a:schemeClr val="bg1"/>
                </a:solidFill>
              </a:rPr>
              <a:t>formado por sí solo </a:t>
            </a:r>
            <a:r>
              <a:rPr lang="es-ES" sz="2600" b="1" dirty="0">
                <a:solidFill>
                  <a:schemeClr val="bg1"/>
                </a:solidFill>
              </a:rPr>
              <a:t>durante la centrifugación</a:t>
            </a:r>
          </a:p>
        </p:txBody>
      </p:sp>
      <p:graphicFrame>
        <p:nvGraphicFramePr>
          <p:cNvPr id="7172" name="Object 7"/>
          <p:cNvGraphicFramePr>
            <a:graphicFrameLocks noChangeAspect="1"/>
          </p:cNvGraphicFramePr>
          <p:nvPr/>
        </p:nvGraphicFramePr>
        <p:xfrm>
          <a:off x="682625" y="606425"/>
          <a:ext cx="7561263" cy="5759450"/>
        </p:xfrm>
        <a:graphic>
          <a:graphicData uri="http://schemas.openxmlformats.org/presentationml/2006/ole">
            <mc:AlternateContent xmlns:mc="http://schemas.openxmlformats.org/markup-compatibility/2006">
              <mc:Choice xmlns:v="urn:schemas-microsoft-com:vml" Requires="v">
                <p:oleObj spid="_x0000_s94276" name="Fotografía de Photo Editor" r:id="rId3" imgW="3839111" imgH="2924583" progId="MSPhotoEd.3">
                  <p:embed/>
                </p:oleObj>
              </mc:Choice>
              <mc:Fallback>
                <p:oleObj name="Fotografía de Photo Editor" r:id="rId3" imgW="3839111" imgH="292458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606425"/>
                        <a:ext cx="7561263" cy="57594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3" name="Object 5"/>
          <p:cNvGraphicFramePr>
            <a:graphicFrameLocks noChangeAspect="1"/>
          </p:cNvGraphicFramePr>
          <p:nvPr>
            <p:extLst>
              <p:ext uri="{D42A27DB-BD31-4B8C-83A1-F6EECF244321}">
                <p14:modId xmlns:p14="http://schemas.microsoft.com/office/powerpoint/2010/main" val="3458257080"/>
              </p:ext>
            </p:extLst>
          </p:nvPr>
        </p:nvGraphicFramePr>
        <p:xfrm>
          <a:off x="6394400" y="750888"/>
          <a:ext cx="1778000" cy="2924175"/>
        </p:xfrm>
        <a:graphic>
          <a:graphicData uri="http://schemas.openxmlformats.org/presentationml/2006/ole">
            <mc:AlternateContent xmlns:mc="http://schemas.openxmlformats.org/markup-compatibility/2006">
              <mc:Choice xmlns:v="urn:schemas-microsoft-com:vml" Requires="v">
                <p:oleObj spid="_x0000_s94277" name="Fotografía de Photo Editor" r:id="rId5" imgW="914286" imgH="1504762" progId="MSPhotoEd.3">
                  <p:embed/>
                </p:oleObj>
              </mc:Choice>
              <mc:Fallback>
                <p:oleObj name="Fotografía de Photo Editor" r:id="rId5" imgW="914286" imgH="1504762"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400" y="750888"/>
                        <a:ext cx="17780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4" name="Text Box 3"/>
          <p:cNvSpPr txBox="1">
            <a:spLocks noChangeArrowheads="1"/>
          </p:cNvSpPr>
          <p:nvPr/>
        </p:nvSpPr>
        <p:spPr bwMode="auto">
          <a:xfrm>
            <a:off x="2483768" y="765174"/>
            <a:ext cx="1295598" cy="460375"/>
          </a:xfrm>
          <a:prstGeom prst="rect">
            <a:avLst/>
          </a:prstGeom>
          <a:solidFill>
            <a:srgbClr val="FFC000"/>
          </a:solidFill>
          <a:ln w="317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2400" b="1" dirty="0" err="1" smtClean="0"/>
              <a:t>Percoll</a:t>
            </a:r>
            <a:endParaRPr lang="es-ES" sz="2400" b="1" dirty="0"/>
          </a:p>
        </p:txBody>
      </p:sp>
      <p:sp>
        <p:nvSpPr>
          <p:cNvPr id="7175" name="Text Box 3"/>
          <p:cNvSpPr txBox="1">
            <a:spLocks noChangeArrowheads="1"/>
          </p:cNvSpPr>
          <p:nvPr/>
        </p:nvSpPr>
        <p:spPr bwMode="auto">
          <a:xfrm>
            <a:off x="2484438" y="4508499"/>
            <a:ext cx="3240087" cy="460375"/>
          </a:xfrm>
          <a:prstGeom prst="rect">
            <a:avLst/>
          </a:prstGeom>
          <a:solidFill>
            <a:srgbClr val="FFFF00"/>
          </a:solidFill>
          <a:ln w="317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2400" b="1"/>
              <a:t>20.000 </a:t>
            </a:r>
            <a:r>
              <a:rPr lang="es-ES" sz="2400" b="1">
                <a:sym typeface="Symbol" pitchFamily="18" charset="2"/>
              </a:rPr>
              <a:t> </a:t>
            </a:r>
            <a:r>
              <a:rPr lang="es-ES" sz="2400" b="1" i="1">
                <a:sym typeface="Symbol" pitchFamily="18" charset="2"/>
              </a:rPr>
              <a:t>g</a:t>
            </a:r>
            <a:r>
              <a:rPr lang="es-ES" sz="2400" b="1">
                <a:sym typeface="Symbol" pitchFamily="18" charset="2"/>
              </a:rPr>
              <a:t> , 1 hora</a:t>
            </a:r>
          </a:p>
        </p:txBody>
      </p:sp>
      <p:sp>
        <p:nvSpPr>
          <p:cNvPr id="8" name="Text Box 3"/>
          <p:cNvSpPr txBox="1">
            <a:spLocks noChangeArrowheads="1"/>
          </p:cNvSpPr>
          <p:nvPr/>
        </p:nvSpPr>
        <p:spPr bwMode="auto">
          <a:xfrm>
            <a:off x="3923928" y="765174"/>
            <a:ext cx="1229043" cy="460375"/>
          </a:xfrm>
          <a:prstGeom prst="rect">
            <a:avLst/>
          </a:prstGeom>
          <a:solidFill>
            <a:srgbClr val="FFC000"/>
          </a:solidFill>
          <a:ln w="317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2400" b="1" dirty="0" err="1" smtClean="0"/>
              <a:t>Ficoll</a:t>
            </a:r>
            <a:endParaRPr lang="es-ES" sz="2400" b="1" dirty="0"/>
          </a:p>
        </p:txBody>
      </p:sp>
      <p:sp>
        <p:nvSpPr>
          <p:cNvPr id="9" name="Text Box 3"/>
          <p:cNvSpPr txBox="1">
            <a:spLocks noChangeArrowheads="1"/>
          </p:cNvSpPr>
          <p:nvPr/>
        </p:nvSpPr>
        <p:spPr bwMode="auto">
          <a:xfrm>
            <a:off x="5292080" y="764528"/>
            <a:ext cx="1076643" cy="461665"/>
          </a:xfrm>
          <a:prstGeom prst="rect">
            <a:avLst/>
          </a:prstGeom>
          <a:solidFill>
            <a:srgbClr val="FFC000"/>
          </a:solidFill>
          <a:ln w="317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2400" b="1" dirty="0" err="1" smtClean="0"/>
              <a:t>CsCl</a:t>
            </a:r>
            <a:endParaRPr lang="es-ES" sz="2400" b="1" dirty="0"/>
          </a:p>
        </p:txBody>
      </p:sp>
    </p:spTree>
    <p:extLst>
      <p:ext uri="{BB962C8B-B14F-4D97-AF65-F5344CB8AC3E}">
        <p14:creationId xmlns:p14="http://schemas.microsoft.com/office/powerpoint/2010/main" val="12586836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78231"/>
            <a:ext cx="8928992" cy="51150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7"/>
          <p:cNvSpPr txBox="1">
            <a:spLocks noChangeArrowheads="1"/>
          </p:cNvSpPr>
          <p:nvPr/>
        </p:nvSpPr>
        <p:spPr bwMode="auto">
          <a:xfrm>
            <a:off x="44080" y="6391035"/>
            <a:ext cx="907256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2200" b="1" dirty="0" smtClean="0">
                <a:solidFill>
                  <a:schemeClr val="bg1"/>
                </a:solidFill>
              </a:rPr>
              <a:t>Distintos medios para la preparación de gradientes </a:t>
            </a:r>
            <a:r>
              <a:rPr lang="es-ES" sz="2200" b="1" dirty="0">
                <a:solidFill>
                  <a:schemeClr val="bg1"/>
                </a:solidFill>
              </a:rPr>
              <a:t>de </a:t>
            </a:r>
            <a:r>
              <a:rPr lang="es-ES" sz="2200" b="1" dirty="0" smtClean="0">
                <a:solidFill>
                  <a:schemeClr val="bg1"/>
                </a:solidFill>
              </a:rPr>
              <a:t>densidad</a:t>
            </a:r>
            <a:endParaRPr lang="es-ES" sz="2200" b="1" dirty="0">
              <a:solidFill>
                <a:schemeClr val="bg1"/>
              </a:solidFill>
            </a:endParaRPr>
          </a:p>
        </p:txBody>
      </p:sp>
    </p:spTree>
    <p:extLst>
      <p:ext uri="{BB962C8B-B14F-4D97-AF65-F5344CB8AC3E}">
        <p14:creationId xmlns:p14="http://schemas.microsoft.com/office/powerpoint/2010/main" val="1346288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229052" y="603596"/>
            <a:ext cx="4752528" cy="1938992"/>
          </a:xfrm>
          <a:prstGeom prst="rect">
            <a:avLst/>
          </a:prstGeom>
          <a:solidFill>
            <a:srgbClr val="00FFFF"/>
          </a:solidFill>
          <a:ln w="3175">
            <a:solidFill>
              <a:schemeClr val="tx1"/>
            </a:solidFill>
          </a:ln>
        </p:spPr>
        <p:txBody>
          <a:bodyPr wrap="square">
            <a:spAutoFit/>
          </a:bodyPr>
          <a:lstStyle/>
          <a:p>
            <a:r>
              <a:rPr lang="en-US" sz="2400" dirty="0">
                <a:latin typeface="Arial" pitchFamily="34" charset="0"/>
                <a:cs typeface="Arial" pitchFamily="34" charset="0"/>
              </a:rPr>
              <a:t>Sample is layered as a </a:t>
            </a:r>
            <a:r>
              <a:rPr lang="en-US" sz="2400" dirty="0" smtClean="0">
                <a:latin typeface="Arial" pitchFamily="34" charset="0"/>
                <a:cs typeface="Arial" pitchFamily="34" charset="0"/>
              </a:rPr>
              <a:t>narrow zone </a:t>
            </a:r>
            <a:r>
              <a:rPr lang="en-US" sz="2400" b="1" u="sng" dirty="0">
                <a:latin typeface="Arial" pitchFamily="34" charset="0"/>
                <a:cs typeface="Arial" pitchFamily="34" charset="0"/>
              </a:rPr>
              <a:t>on </a:t>
            </a:r>
            <a:r>
              <a:rPr lang="en-US" sz="2400" b="1" u="sng" dirty="0" smtClean="0">
                <a:latin typeface="Arial" pitchFamily="34" charset="0"/>
                <a:cs typeface="Arial" pitchFamily="34" charset="0"/>
              </a:rPr>
              <a:t>top </a:t>
            </a:r>
            <a:r>
              <a:rPr lang="en-US" sz="2400" dirty="0">
                <a:latin typeface="Arial" pitchFamily="34" charset="0"/>
                <a:cs typeface="Arial" pitchFamily="34" charset="0"/>
              </a:rPr>
              <a:t>of a </a:t>
            </a:r>
            <a:r>
              <a:rPr lang="en-US" sz="2400" dirty="0" smtClean="0">
                <a:latin typeface="Arial" pitchFamily="34" charset="0"/>
                <a:cs typeface="Arial" pitchFamily="34" charset="0"/>
              </a:rPr>
              <a:t>density gradient (</a:t>
            </a:r>
            <a:r>
              <a:rPr lang="en-US" sz="2400" b="1" dirty="0" smtClean="0">
                <a:latin typeface="Arial" pitchFamily="34" charset="0"/>
                <a:cs typeface="Arial" pitchFamily="34" charset="0"/>
              </a:rPr>
              <a:t>B</a:t>
            </a:r>
            <a:r>
              <a:rPr lang="en-US" sz="2400" dirty="0">
                <a:latin typeface="Arial" pitchFamily="34" charset="0"/>
                <a:cs typeface="Arial" pitchFamily="34" charset="0"/>
              </a:rPr>
              <a:t>). Under centrifugal force, particles move at different rates depending on their mass </a:t>
            </a:r>
            <a:r>
              <a:rPr lang="en-US" sz="2400" dirty="0" smtClean="0">
                <a:latin typeface="Arial" pitchFamily="34" charset="0"/>
                <a:cs typeface="Arial" pitchFamily="34" charset="0"/>
              </a:rPr>
              <a:t>(</a:t>
            </a:r>
            <a:r>
              <a:rPr lang="en-US" sz="2400" b="1" dirty="0" smtClean="0">
                <a:latin typeface="Arial" pitchFamily="34" charset="0"/>
                <a:cs typeface="Arial" pitchFamily="34" charset="0"/>
              </a:rPr>
              <a:t>C</a:t>
            </a:r>
            <a:r>
              <a:rPr lang="en-US" sz="2400" dirty="0" smtClean="0">
                <a:latin typeface="Arial" pitchFamily="34" charset="0"/>
                <a:cs typeface="Arial" pitchFamily="34" charset="0"/>
              </a:rPr>
              <a:t>).</a:t>
            </a:r>
            <a:endParaRPr lang="en-US" sz="2400" dirty="0">
              <a:latin typeface="Arial" pitchFamily="34" charset="0"/>
              <a:cs typeface="Arial" pitchFamily="34" charset="0"/>
            </a:endParaRPr>
          </a:p>
        </p:txBody>
      </p:sp>
      <p:sp>
        <p:nvSpPr>
          <p:cNvPr id="3" name="AutoShape 2" descr="Rate-Zonal Centrifug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96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60" y="603596"/>
            <a:ext cx="3919022" cy="29789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94006" y="3686488"/>
            <a:ext cx="8896120" cy="2677656"/>
          </a:xfrm>
          <a:prstGeom prst="rect">
            <a:avLst/>
          </a:prstGeom>
          <a:solidFill>
            <a:srgbClr val="92D050"/>
          </a:solidFill>
          <a:ln w="3175">
            <a:solidFill>
              <a:schemeClr val="tx1"/>
            </a:solidFill>
          </a:ln>
        </p:spPr>
        <p:txBody>
          <a:bodyPr wrap="square">
            <a:spAutoFit/>
          </a:bodyPr>
          <a:lstStyle/>
          <a:p>
            <a:r>
              <a:rPr lang="en-US" sz="2400" dirty="0" smtClean="0">
                <a:latin typeface="Arial" pitchFamily="34" charset="0"/>
                <a:cs typeface="Arial" pitchFamily="34" charset="0"/>
              </a:rPr>
              <a:t>The </a:t>
            </a:r>
            <a:r>
              <a:rPr lang="en-US" sz="2400" dirty="0">
                <a:latin typeface="Arial" pitchFamily="34" charset="0"/>
                <a:cs typeface="Arial" pitchFamily="34" charset="0"/>
              </a:rPr>
              <a:t>speed at which particles sediment depends primarily on their size and mass instead of density. As the particles in the band move down through the density medium, zones containing particles of similar size form as the faster </a:t>
            </a:r>
            <a:r>
              <a:rPr lang="en-US" sz="2400" dirty="0" err="1">
                <a:latin typeface="Arial" pitchFamily="34" charset="0"/>
                <a:cs typeface="Arial" pitchFamily="34" charset="0"/>
              </a:rPr>
              <a:t>sedimenting</a:t>
            </a:r>
            <a:r>
              <a:rPr lang="en-US" sz="2400" dirty="0">
                <a:latin typeface="Arial" pitchFamily="34" charset="0"/>
                <a:cs typeface="Arial" pitchFamily="34" charset="0"/>
              </a:rPr>
              <a:t> particles move ahead of the slower ones. Because the density of the particles is greater than the density of the gradient, all the </a:t>
            </a:r>
            <a:r>
              <a:rPr lang="en-US" sz="2400" u="sng" dirty="0">
                <a:latin typeface="Arial" pitchFamily="34" charset="0"/>
                <a:cs typeface="Arial" pitchFamily="34" charset="0"/>
              </a:rPr>
              <a:t>particles will eventually form a pellet if centrifuged long enough</a:t>
            </a:r>
          </a:p>
        </p:txBody>
      </p:sp>
      <p:pic>
        <p:nvPicPr>
          <p:cNvPr id="6" name="Picture 7" descr="Moving picture right pointing finger gif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71526">
            <a:off x="1835696" y="1238216"/>
            <a:ext cx="4667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619820"/>
            <a:ext cx="3424684" cy="992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Moving picture right pointing finger gif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71526">
            <a:off x="5243748" y="2704173"/>
            <a:ext cx="4667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Centrifugación zonal</a:t>
            </a:r>
            <a:endParaRPr lang="es-E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8499746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044" y="620688"/>
            <a:ext cx="1128482" cy="2266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340" y="625452"/>
            <a:ext cx="1352550" cy="2266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4668" y="625451"/>
            <a:ext cx="1857375" cy="2257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20" y="625453"/>
            <a:ext cx="2266949" cy="22574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Centrifugación zonal</a:t>
            </a:r>
            <a:endParaRPr lang="es-ES" sz="3200" b="1" dirty="0">
              <a:solidFill>
                <a:schemeClr val="bg1"/>
              </a:solidFill>
              <a:latin typeface="Arial" pitchFamily="34" charset="0"/>
              <a:cs typeface="Arial" pitchFamily="34" charset="0"/>
            </a:endParaRPr>
          </a:p>
        </p:txBody>
      </p:sp>
      <p:pic>
        <p:nvPicPr>
          <p:cNvPr id="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6079" y="625452"/>
            <a:ext cx="2087680" cy="56922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16" y="2947610"/>
            <a:ext cx="4710639" cy="33700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9507" y="2947610"/>
            <a:ext cx="1896215" cy="33700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93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Used BECKMAN COULTER XL-A Analytical Ultracentrifug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2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180" y="2437980"/>
            <a:ext cx="5229862" cy="39279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7" descr="Differential Centrifugation in bio separ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14" y="2349620"/>
            <a:ext cx="2762908" cy="4103330"/>
          </a:xfrm>
          <a:prstGeom prst="rect">
            <a:avLst/>
          </a:prstGeom>
        </p:spPr>
      </p:pic>
      <p:sp>
        <p:nvSpPr>
          <p:cNvPr id="5" name="AutoShape 10" descr="Centrifuge 5420 - Centrifuges, Centrifugatio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223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9111" y="574806"/>
            <a:ext cx="1217725" cy="1697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833" y="572497"/>
            <a:ext cx="1338994" cy="1697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14" descr="https://external-content.duckduckgo.com/iu/?u=https%3A%2F%2Ftse4.mm.bing.net%2Fth%3Fid%3DOIP.f3VfMHvsCaMHYwX3UTagVgAAAA%26pid%3DApi&amp;f=1"/>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22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2368" y="591897"/>
            <a:ext cx="2808312" cy="1677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090" y="591897"/>
            <a:ext cx="1148090" cy="1677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17" descr="https://external-content.duckduckgo.com/iu/?u=https%3A%2F%2Ftse3.mm.bing.net%2Fth%3Fid%3DOIP.FHxn8hsNqc6Tni6oE5PiUAHaFk%26pid%3DApi&amp;f=1"/>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2242"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8573" y="573722"/>
            <a:ext cx="2257425" cy="1695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89544" y="6343339"/>
            <a:ext cx="8972590" cy="523220"/>
          </a:xfrm>
          <a:prstGeom prst="rect">
            <a:avLst/>
          </a:prstGeom>
          <a:noFill/>
        </p:spPr>
        <p:txBody>
          <a:bodyPr wrap="square" rtlCol="0">
            <a:spAutoFit/>
          </a:bodyPr>
          <a:lstStyle/>
          <a:p>
            <a:pPr algn="ctr"/>
            <a:r>
              <a:rPr lang="es-ES" sz="2800" b="1" dirty="0" err="1" smtClean="0">
                <a:solidFill>
                  <a:schemeClr val="bg1"/>
                </a:solidFill>
                <a:latin typeface="Arial" pitchFamily="34" charset="0"/>
                <a:cs typeface="Arial" pitchFamily="34" charset="0"/>
              </a:rPr>
              <a:t>Cenfrifugadoras</a:t>
            </a:r>
            <a:r>
              <a:rPr lang="es-ES" sz="2800" b="1" dirty="0" smtClean="0">
                <a:solidFill>
                  <a:schemeClr val="bg1"/>
                </a:solidFill>
                <a:latin typeface="Arial" pitchFamily="34" charset="0"/>
                <a:cs typeface="Arial" pitchFamily="34" charset="0"/>
              </a:rPr>
              <a:t> que podemos ver en el laboratorio</a:t>
            </a:r>
            <a:endParaRPr lang="es-ES" sz="2800" b="1" dirty="0">
              <a:solidFill>
                <a:schemeClr val="bg1"/>
              </a:solidFill>
              <a:latin typeface="Arial" pitchFamily="34" charset="0"/>
              <a:cs typeface="Arial" pitchFamily="34" charset="0"/>
            </a:endParaRPr>
          </a:p>
        </p:txBody>
      </p:sp>
      <p:sp>
        <p:nvSpPr>
          <p:cNvPr id="9" name="8 CuadroTexto"/>
          <p:cNvSpPr txBox="1"/>
          <p:nvPr/>
        </p:nvSpPr>
        <p:spPr>
          <a:xfrm>
            <a:off x="3915382" y="5948369"/>
            <a:ext cx="2160240" cy="369332"/>
          </a:xfrm>
          <a:prstGeom prst="rect">
            <a:avLst/>
          </a:prstGeom>
          <a:solidFill>
            <a:srgbClr val="FFC000"/>
          </a:solidFill>
          <a:ln w="3175">
            <a:solidFill>
              <a:schemeClr val="tx1"/>
            </a:solidFill>
          </a:ln>
        </p:spPr>
        <p:txBody>
          <a:bodyPr wrap="square" rtlCol="0">
            <a:spAutoFit/>
          </a:bodyPr>
          <a:lstStyle/>
          <a:p>
            <a:pPr algn="ctr"/>
            <a:r>
              <a:rPr lang="es-ES" b="1" dirty="0" smtClean="0"/>
              <a:t>Ultracentrifugadora</a:t>
            </a:r>
            <a:endParaRPr lang="es-ES" b="1" dirty="0"/>
          </a:p>
        </p:txBody>
      </p:sp>
      <p:sp>
        <p:nvSpPr>
          <p:cNvPr id="18" name="17 CuadroTexto"/>
          <p:cNvSpPr txBox="1"/>
          <p:nvPr/>
        </p:nvSpPr>
        <p:spPr>
          <a:xfrm>
            <a:off x="147056" y="5301208"/>
            <a:ext cx="2171420" cy="307777"/>
          </a:xfrm>
          <a:prstGeom prst="rect">
            <a:avLst/>
          </a:prstGeom>
          <a:solidFill>
            <a:srgbClr val="FFC000"/>
          </a:solidFill>
          <a:ln w="3175">
            <a:solidFill>
              <a:schemeClr val="tx1"/>
            </a:solidFill>
          </a:ln>
        </p:spPr>
        <p:txBody>
          <a:bodyPr wrap="square" rtlCol="0">
            <a:spAutoFit/>
          </a:bodyPr>
          <a:lstStyle/>
          <a:p>
            <a:pPr algn="ctr"/>
            <a:r>
              <a:rPr lang="es-ES" sz="1400" b="1" dirty="0" smtClean="0"/>
              <a:t>Centrifugadora refrigerada</a:t>
            </a:r>
            <a:endParaRPr lang="es-ES" sz="1400" b="1" dirty="0"/>
          </a:p>
        </p:txBody>
      </p:sp>
      <p:sp>
        <p:nvSpPr>
          <p:cNvPr id="19" name="18 CuadroTexto"/>
          <p:cNvSpPr txBox="1"/>
          <p:nvPr/>
        </p:nvSpPr>
        <p:spPr>
          <a:xfrm>
            <a:off x="8394414" y="591899"/>
            <a:ext cx="667720" cy="276999"/>
          </a:xfrm>
          <a:prstGeom prst="rect">
            <a:avLst/>
          </a:prstGeom>
          <a:solidFill>
            <a:srgbClr val="FFC000"/>
          </a:solidFill>
          <a:ln w="3175">
            <a:solidFill>
              <a:schemeClr val="tx1"/>
            </a:solidFill>
          </a:ln>
        </p:spPr>
        <p:txBody>
          <a:bodyPr wrap="square" rtlCol="0">
            <a:spAutoFit/>
          </a:bodyPr>
          <a:lstStyle/>
          <a:p>
            <a:pPr algn="ctr"/>
            <a:r>
              <a:rPr lang="es-ES" sz="1200" b="1" dirty="0" err="1" smtClean="0"/>
              <a:t>Airfuge</a:t>
            </a:r>
            <a:endParaRPr lang="es-ES" sz="1200" b="1" dirty="0"/>
          </a:p>
        </p:txBody>
      </p:sp>
      <p:sp>
        <p:nvSpPr>
          <p:cNvPr id="20" name="19 CuadroTexto"/>
          <p:cNvSpPr txBox="1"/>
          <p:nvPr/>
        </p:nvSpPr>
        <p:spPr>
          <a:xfrm>
            <a:off x="3986590" y="1980814"/>
            <a:ext cx="1109241" cy="276999"/>
          </a:xfrm>
          <a:prstGeom prst="rect">
            <a:avLst/>
          </a:prstGeom>
          <a:solidFill>
            <a:srgbClr val="FFC000"/>
          </a:solidFill>
          <a:ln w="3175">
            <a:solidFill>
              <a:schemeClr val="tx1"/>
            </a:solidFill>
          </a:ln>
        </p:spPr>
        <p:txBody>
          <a:bodyPr wrap="square" rtlCol="0">
            <a:spAutoFit/>
          </a:bodyPr>
          <a:lstStyle/>
          <a:p>
            <a:pPr algn="ctr"/>
            <a:r>
              <a:rPr lang="es-ES" sz="1200" b="1" dirty="0" smtClean="0"/>
              <a:t>De sobremesa</a:t>
            </a:r>
            <a:endParaRPr lang="es-ES" sz="1200" b="1" dirty="0"/>
          </a:p>
        </p:txBody>
      </p:sp>
      <p:sp>
        <p:nvSpPr>
          <p:cNvPr id="21" name="20 CuadroTexto"/>
          <p:cNvSpPr txBox="1"/>
          <p:nvPr/>
        </p:nvSpPr>
        <p:spPr>
          <a:xfrm>
            <a:off x="550546" y="1975081"/>
            <a:ext cx="682220" cy="276999"/>
          </a:xfrm>
          <a:prstGeom prst="rect">
            <a:avLst/>
          </a:prstGeom>
          <a:solidFill>
            <a:srgbClr val="FFC000"/>
          </a:solidFill>
          <a:ln w="3175">
            <a:solidFill>
              <a:schemeClr val="tx1"/>
            </a:solidFill>
          </a:ln>
        </p:spPr>
        <p:txBody>
          <a:bodyPr wrap="square" rtlCol="0">
            <a:spAutoFit/>
          </a:bodyPr>
          <a:lstStyle/>
          <a:p>
            <a:pPr algn="ctr"/>
            <a:r>
              <a:rPr lang="es-ES" sz="1200" b="1" dirty="0"/>
              <a:t>M</a:t>
            </a:r>
            <a:r>
              <a:rPr lang="es-ES" sz="1200" b="1" dirty="0" smtClean="0"/>
              <a:t>anual</a:t>
            </a:r>
            <a:endParaRPr lang="es-ES" sz="1200" b="1" dirty="0"/>
          </a:p>
        </p:txBody>
      </p:sp>
      <p:sp>
        <p:nvSpPr>
          <p:cNvPr id="22" name="21 CuadroTexto"/>
          <p:cNvSpPr txBox="1"/>
          <p:nvPr/>
        </p:nvSpPr>
        <p:spPr>
          <a:xfrm>
            <a:off x="1874453" y="631438"/>
            <a:ext cx="888045" cy="276999"/>
          </a:xfrm>
          <a:prstGeom prst="rect">
            <a:avLst/>
          </a:prstGeom>
          <a:solidFill>
            <a:srgbClr val="FFC000"/>
          </a:solidFill>
          <a:ln w="3175">
            <a:solidFill>
              <a:schemeClr val="tx1"/>
            </a:solidFill>
          </a:ln>
        </p:spPr>
        <p:txBody>
          <a:bodyPr wrap="square" rtlCol="0">
            <a:spAutoFit/>
          </a:bodyPr>
          <a:lstStyle/>
          <a:p>
            <a:pPr algn="ctr"/>
            <a:r>
              <a:rPr lang="es-ES" sz="1200" b="1" dirty="0" err="1" smtClean="0"/>
              <a:t>Eppendorf</a:t>
            </a:r>
            <a:endParaRPr lang="es-ES" sz="1200" b="1" dirty="0"/>
          </a:p>
        </p:txBody>
      </p:sp>
    </p:spTree>
    <p:extLst>
      <p:ext uri="{BB962C8B-B14F-4D97-AF65-F5344CB8AC3E}">
        <p14:creationId xmlns:p14="http://schemas.microsoft.com/office/powerpoint/2010/main" val="12833134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95051"/>
            <a:ext cx="2524454" cy="29523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843808" y="804191"/>
            <a:ext cx="6048672" cy="2585323"/>
          </a:xfrm>
          <a:prstGeom prst="rect">
            <a:avLst/>
          </a:prstGeom>
          <a:solidFill>
            <a:srgbClr val="00FFFF"/>
          </a:solidFill>
          <a:ln w="3175">
            <a:solidFill>
              <a:schemeClr val="tx1"/>
            </a:solidFill>
          </a:ln>
        </p:spPr>
        <p:txBody>
          <a:bodyPr wrap="square">
            <a:spAutoFit/>
          </a:bodyPr>
          <a:lstStyle/>
          <a:p>
            <a:r>
              <a:rPr lang="en-US" dirty="0" smtClean="0">
                <a:latin typeface="Arial" pitchFamily="34" charset="0"/>
                <a:cs typeface="Arial" pitchFamily="34" charset="0"/>
              </a:rPr>
              <a:t>In </a:t>
            </a:r>
            <a:r>
              <a:rPr lang="en-US" dirty="0" err="1">
                <a:latin typeface="Arial" pitchFamily="34" charset="0"/>
                <a:cs typeface="Arial" pitchFamily="34" charset="0"/>
              </a:rPr>
              <a:t>isopycnic</a:t>
            </a:r>
            <a:r>
              <a:rPr lang="en-US" dirty="0">
                <a:latin typeface="Arial" pitchFamily="34" charset="0"/>
                <a:cs typeface="Arial" pitchFamily="34" charset="0"/>
              </a:rPr>
              <a:t> separation, also called buoyant or equilibrium separation, </a:t>
            </a:r>
            <a:r>
              <a:rPr lang="en-US" b="1" u="sng" dirty="0">
                <a:latin typeface="Arial" pitchFamily="34" charset="0"/>
                <a:cs typeface="Arial" pitchFamily="34" charset="0"/>
              </a:rPr>
              <a:t>particles are separated solely on the basis of their density</a:t>
            </a:r>
            <a:r>
              <a:rPr lang="en-US" dirty="0">
                <a:latin typeface="Arial" pitchFamily="34" charset="0"/>
                <a:cs typeface="Arial" pitchFamily="34" charset="0"/>
              </a:rPr>
              <a:t>. Particle size only affects the rate at which particles move until their density is the same as the surrounding gradient medium. The density of the gradient medium must be greater than the density of the particles to be separated. By this method, </a:t>
            </a:r>
            <a:r>
              <a:rPr lang="en-US" b="1" u="sng" dirty="0">
                <a:latin typeface="Arial" pitchFamily="34" charset="0"/>
                <a:cs typeface="Arial" pitchFamily="34" charset="0"/>
              </a:rPr>
              <a:t>the particles will never sediment to the bottom of the tube, no matter how long the centrifugation </a:t>
            </a:r>
            <a:r>
              <a:rPr lang="en-US" b="1" u="sng" dirty="0" smtClean="0">
                <a:latin typeface="Arial" pitchFamily="34" charset="0"/>
                <a:cs typeface="Arial" pitchFamily="34" charset="0"/>
              </a:rPr>
              <a:t>time</a:t>
            </a:r>
            <a:r>
              <a:rPr lang="en-US" dirty="0" smtClean="0">
                <a:latin typeface="Arial" pitchFamily="34" charset="0"/>
                <a:cs typeface="Arial" pitchFamily="34" charset="0"/>
              </a:rPr>
              <a:t>.</a:t>
            </a:r>
            <a:endParaRPr lang="es-ES" dirty="0">
              <a:latin typeface="Arial" pitchFamily="34" charset="0"/>
              <a:cs typeface="Arial" pitchFamily="34" charset="0"/>
            </a:endParaRPr>
          </a:p>
        </p:txBody>
      </p:sp>
      <p:sp>
        <p:nvSpPr>
          <p:cNvPr id="3" name="2 Rectángulo"/>
          <p:cNvSpPr/>
          <p:nvPr/>
        </p:nvSpPr>
        <p:spPr>
          <a:xfrm>
            <a:off x="179512" y="3585202"/>
            <a:ext cx="8784976" cy="2800767"/>
          </a:xfrm>
          <a:prstGeom prst="rect">
            <a:avLst/>
          </a:prstGeom>
          <a:solidFill>
            <a:srgbClr val="00B050"/>
          </a:solidFill>
        </p:spPr>
        <p:txBody>
          <a:bodyPr wrap="square">
            <a:spAutoFit/>
          </a:bodyPr>
          <a:lstStyle/>
          <a:p>
            <a:r>
              <a:rPr lang="en-US" sz="1600" dirty="0"/>
              <a:t>Starting with a uniform mixture of sample and density gradient (</a:t>
            </a:r>
            <a:r>
              <a:rPr lang="en-US" sz="1600" b="1" dirty="0"/>
              <a:t>3A</a:t>
            </a:r>
            <a:r>
              <a:rPr lang="en-US" sz="1600" dirty="0"/>
              <a:t>) under centrifugal force, </a:t>
            </a:r>
            <a:r>
              <a:rPr lang="en-US" sz="1600" u="sng" dirty="0"/>
              <a:t>particles move until their density is the same as the surrounding medium</a:t>
            </a:r>
            <a:r>
              <a:rPr lang="en-US" sz="1600" dirty="0"/>
              <a:t> (</a:t>
            </a:r>
            <a:r>
              <a:rPr lang="en-US" sz="1600" b="1" dirty="0"/>
              <a:t>3B</a:t>
            </a:r>
            <a:r>
              <a:rPr lang="en-US" sz="1600" dirty="0" smtClean="0"/>
              <a:t>).</a:t>
            </a:r>
          </a:p>
          <a:p>
            <a:endParaRPr lang="en-US" sz="1600" dirty="0"/>
          </a:p>
          <a:p>
            <a:r>
              <a:rPr lang="en-US" sz="1600" dirty="0"/>
              <a:t>Upon centrifugation, particles of a specific density sediment until they reach the point where their density is the same as the gradient media (i.e., the equilibrium position). The gradient is then said to be </a:t>
            </a:r>
            <a:r>
              <a:rPr lang="en-US" sz="1600" dirty="0" err="1"/>
              <a:t>isopycnic</a:t>
            </a:r>
            <a:r>
              <a:rPr lang="en-US" sz="1600" dirty="0"/>
              <a:t> and the particles are separated according to their buoyancy. Since the density of biological particles is sensitive to the osmotic pressure of the gradient, </a:t>
            </a:r>
            <a:r>
              <a:rPr lang="en-US" sz="1600" dirty="0" err="1"/>
              <a:t>isopycnic</a:t>
            </a:r>
            <a:r>
              <a:rPr lang="en-US" sz="1600" dirty="0"/>
              <a:t> separation may vary significantly depending on the gradient medium used. Although a continuous gradient may be more suited for analytical purposes, preparative techniques commonly use a discontinuous gradient in which the particles band at the interface between the density gradient layers. This makes harvesting certain biological particles (e.g., lymphocytes) easier.</a:t>
            </a:r>
          </a:p>
        </p:txBody>
      </p:sp>
      <p:sp>
        <p:nvSpPr>
          <p:cNvPr id="5" name="4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Centrifugación </a:t>
            </a:r>
            <a:r>
              <a:rPr lang="es-ES" sz="3200" b="1" dirty="0" err="1" smtClean="0">
                <a:solidFill>
                  <a:schemeClr val="bg1"/>
                </a:solidFill>
                <a:latin typeface="Arial" pitchFamily="34" charset="0"/>
                <a:cs typeface="Arial" pitchFamily="34" charset="0"/>
              </a:rPr>
              <a:t>isopícnica</a:t>
            </a:r>
            <a:endParaRPr lang="es-E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048314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149" y="577957"/>
            <a:ext cx="5590987" cy="29541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150" y="3583406"/>
            <a:ext cx="5590986" cy="27893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Ejemplo de centrifugación </a:t>
            </a:r>
            <a:r>
              <a:rPr lang="es-ES" sz="3200" b="1" dirty="0" err="1" smtClean="0">
                <a:solidFill>
                  <a:schemeClr val="bg1"/>
                </a:solidFill>
                <a:latin typeface="Arial" pitchFamily="34" charset="0"/>
                <a:cs typeface="Arial" pitchFamily="34" charset="0"/>
              </a:rPr>
              <a:t>isopícnica</a:t>
            </a:r>
            <a:endParaRPr lang="es-ES" sz="3200" b="1" dirty="0">
              <a:solidFill>
                <a:schemeClr val="bg1"/>
              </a:solidFill>
              <a:latin typeface="Arial" pitchFamily="34" charset="0"/>
              <a:cs typeface="Arial" pitchFamily="34" charset="0"/>
            </a:endParaRPr>
          </a:p>
        </p:txBody>
      </p:sp>
      <p:sp>
        <p:nvSpPr>
          <p:cNvPr id="7" name="6 CuadroTexto"/>
          <p:cNvSpPr txBox="1"/>
          <p:nvPr/>
        </p:nvSpPr>
        <p:spPr>
          <a:xfrm>
            <a:off x="2423946" y="752327"/>
            <a:ext cx="936104" cy="369332"/>
          </a:xfrm>
          <a:prstGeom prst="rect">
            <a:avLst/>
          </a:prstGeom>
          <a:noFill/>
        </p:spPr>
        <p:txBody>
          <a:bodyPr wrap="square" rtlCol="0">
            <a:spAutoFit/>
          </a:bodyPr>
          <a:lstStyle/>
          <a:p>
            <a:pPr algn="ctr"/>
            <a:r>
              <a:rPr lang="es-ES" dirty="0"/>
              <a:t>t</a:t>
            </a:r>
            <a:r>
              <a:rPr lang="es-ES" dirty="0" smtClean="0"/>
              <a:t> = 0</a:t>
            </a:r>
            <a:endParaRPr lang="es-ES" dirty="0"/>
          </a:p>
        </p:txBody>
      </p:sp>
      <p:sp>
        <p:nvSpPr>
          <p:cNvPr id="8" name="7 CuadroTexto"/>
          <p:cNvSpPr txBox="1"/>
          <p:nvPr/>
        </p:nvSpPr>
        <p:spPr>
          <a:xfrm>
            <a:off x="2492314" y="3627932"/>
            <a:ext cx="936104" cy="369332"/>
          </a:xfrm>
          <a:prstGeom prst="rect">
            <a:avLst/>
          </a:prstGeom>
          <a:noFill/>
        </p:spPr>
        <p:txBody>
          <a:bodyPr wrap="square" rtlCol="0">
            <a:spAutoFit/>
          </a:bodyPr>
          <a:lstStyle/>
          <a:p>
            <a:pPr algn="ctr"/>
            <a:r>
              <a:rPr lang="es-ES" dirty="0"/>
              <a:t>t</a:t>
            </a:r>
            <a:r>
              <a:rPr lang="es-ES" dirty="0" smtClean="0"/>
              <a:t> = </a:t>
            </a:r>
            <a:r>
              <a:rPr lang="es-ES" dirty="0" smtClean="0">
                <a:latin typeface="Times New Roman" pitchFamily="18" charset="0"/>
                <a:cs typeface="Times New Roman" pitchFamily="18" charset="0"/>
              </a:rPr>
              <a:t>∞</a:t>
            </a:r>
            <a:endParaRPr lang="es-ES" dirty="0">
              <a:latin typeface="Times New Roman" pitchFamily="18" charset="0"/>
              <a:cs typeface="Times New Roman" pitchFamily="18" charset="0"/>
            </a:endParaRPr>
          </a:p>
        </p:txBody>
      </p:sp>
      <p:pic>
        <p:nvPicPr>
          <p:cNvPr id="9" name="Picture 6" descr="Moving picture left pointing finger gif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958070">
            <a:off x="4646878" y="4172083"/>
            <a:ext cx="4667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40564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1" y="560866"/>
            <a:ext cx="9050367" cy="582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Fraccionamiento </a:t>
            </a:r>
            <a:r>
              <a:rPr lang="es-ES" sz="3200" b="1" dirty="0" err="1" smtClean="0">
                <a:solidFill>
                  <a:schemeClr val="bg1"/>
                </a:solidFill>
                <a:latin typeface="Arial" pitchFamily="34" charset="0"/>
                <a:cs typeface="Arial" pitchFamily="34" charset="0"/>
              </a:rPr>
              <a:t>subcelular</a:t>
            </a:r>
            <a:endParaRPr lang="es-E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216328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95" y="1556792"/>
            <a:ext cx="8951494" cy="45365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1.- Obtención de un </a:t>
            </a:r>
            <a:r>
              <a:rPr lang="es-ES" sz="3200" b="1" dirty="0" err="1" smtClean="0">
                <a:solidFill>
                  <a:schemeClr val="bg1"/>
                </a:solidFill>
                <a:latin typeface="Arial" pitchFamily="34" charset="0"/>
                <a:cs typeface="Arial" pitchFamily="34" charset="0"/>
              </a:rPr>
              <a:t>homogenado</a:t>
            </a:r>
            <a:r>
              <a:rPr lang="es-ES" sz="3200" b="1" dirty="0" smtClean="0">
                <a:solidFill>
                  <a:schemeClr val="bg1"/>
                </a:solidFill>
                <a:latin typeface="Arial" pitchFamily="34" charset="0"/>
                <a:cs typeface="Arial" pitchFamily="34" charset="0"/>
              </a:rPr>
              <a:t> celular</a:t>
            </a:r>
            <a:endParaRPr lang="es-ES" sz="3200" b="1" dirty="0">
              <a:solidFill>
                <a:schemeClr val="bg1"/>
              </a:solidFill>
              <a:latin typeface="Arial" pitchFamily="34" charset="0"/>
              <a:cs typeface="Arial" pitchFamily="34" charset="0"/>
            </a:endParaRPr>
          </a:p>
        </p:txBody>
      </p:sp>
      <p:sp>
        <p:nvSpPr>
          <p:cNvPr id="2" name="1 CuadroTexto"/>
          <p:cNvSpPr txBox="1"/>
          <p:nvPr/>
        </p:nvSpPr>
        <p:spPr>
          <a:xfrm>
            <a:off x="742124" y="726880"/>
            <a:ext cx="7704856" cy="584775"/>
          </a:xfrm>
          <a:prstGeom prst="rect">
            <a:avLst/>
          </a:prstGeom>
          <a:solidFill>
            <a:srgbClr val="0000FF"/>
          </a:solidFill>
        </p:spPr>
        <p:txBody>
          <a:bodyPr wrap="square" rtlCol="0">
            <a:spAutoFit/>
          </a:bodyPr>
          <a:lstStyle/>
          <a:p>
            <a:pPr algn="ctr"/>
            <a:r>
              <a:rPr lang="es-ES" sz="3200" b="1" dirty="0" err="1" smtClean="0">
                <a:solidFill>
                  <a:schemeClr val="bg1"/>
                </a:solidFill>
                <a:latin typeface="Arial" pitchFamily="34" charset="0"/>
                <a:cs typeface="Arial" pitchFamily="34" charset="0"/>
              </a:rPr>
              <a:t>Homogenado</a:t>
            </a:r>
            <a:r>
              <a:rPr lang="es-ES" sz="3200" b="1" dirty="0" smtClean="0">
                <a:solidFill>
                  <a:schemeClr val="bg1"/>
                </a:solidFill>
                <a:latin typeface="Arial" pitchFamily="34" charset="0"/>
                <a:cs typeface="Arial" pitchFamily="34" charset="0"/>
              </a:rPr>
              <a:t> celular = Extracto crudo</a:t>
            </a:r>
            <a:endParaRPr lang="es-E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7698397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1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34" y="765903"/>
            <a:ext cx="2062207" cy="230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6" y="3853535"/>
            <a:ext cx="1783108" cy="23075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8230" y="3359216"/>
            <a:ext cx="1954058" cy="28060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4557" y="3359216"/>
            <a:ext cx="3414847" cy="28060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2610" y="3359216"/>
            <a:ext cx="1620322" cy="28060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416592" y="5847994"/>
            <a:ext cx="1089053" cy="276999"/>
          </a:xfrm>
          <a:prstGeom prst="rect">
            <a:avLst/>
          </a:prstGeom>
          <a:solidFill>
            <a:schemeClr val="bg1"/>
          </a:solidFill>
        </p:spPr>
        <p:txBody>
          <a:bodyPr wrap="square" rtlCol="0">
            <a:spAutoFit/>
          </a:bodyPr>
          <a:lstStyle/>
          <a:p>
            <a:pPr algn="ctr"/>
            <a:r>
              <a:rPr lang="es-ES" sz="1200" b="1" dirty="0" smtClean="0">
                <a:latin typeface="Arial" pitchFamily="34" charset="0"/>
                <a:cs typeface="Arial" pitchFamily="34" charset="0"/>
              </a:rPr>
              <a:t>Ultra </a:t>
            </a:r>
            <a:r>
              <a:rPr lang="es-ES" sz="1200" b="1" dirty="0" err="1" smtClean="0">
                <a:latin typeface="Arial" pitchFamily="34" charset="0"/>
                <a:cs typeface="Arial" pitchFamily="34" charset="0"/>
              </a:rPr>
              <a:t>Turrax</a:t>
            </a:r>
            <a:endParaRPr lang="es-ES" sz="1200" b="1" dirty="0">
              <a:latin typeface="Arial" pitchFamily="34" charset="0"/>
              <a:cs typeface="Arial" pitchFamily="34" charset="0"/>
            </a:endParaRPr>
          </a:p>
        </p:txBody>
      </p:sp>
      <p:pic>
        <p:nvPicPr>
          <p:cNvPr id="12800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9697" y="765902"/>
            <a:ext cx="5604944" cy="23030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0709" y="765903"/>
            <a:ext cx="1235787" cy="23030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CuadroTexto"/>
          <p:cNvSpPr txBox="1"/>
          <p:nvPr/>
        </p:nvSpPr>
        <p:spPr>
          <a:xfrm>
            <a:off x="323528" y="6317701"/>
            <a:ext cx="8553726" cy="553998"/>
          </a:xfrm>
          <a:prstGeom prst="rect">
            <a:avLst/>
          </a:prstGeom>
          <a:noFill/>
        </p:spPr>
        <p:txBody>
          <a:bodyPr wrap="square" rtlCol="0">
            <a:spAutoFit/>
          </a:bodyPr>
          <a:lstStyle/>
          <a:p>
            <a:pPr algn="ctr"/>
            <a:r>
              <a:rPr lang="es-ES" sz="3000" b="1" dirty="0" smtClean="0">
                <a:solidFill>
                  <a:schemeClr val="bg1"/>
                </a:solidFill>
                <a:latin typeface="Arial" pitchFamily="34" charset="0"/>
                <a:cs typeface="Arial" pitchFamily="34" charset="0"/>
              </a:rPr>
              <a:t>Diversos métodos para homogeneizar células</a:t>
            </a:r>
            <a:endParaRPr lang="es-ES" sz="3000" b="1" dirty="0">
              <a:solidFill>
                <a:schemeClr val="bg1"/>
              </a:solidFill>
              <a:latin typeface="Arial" pitchFamily="34" charset="0"/>
              <a:cs typeface="Arial" pitchFamily="34" charset="0"/>
            </a:endParaRPr>
          </a:p>
        </p:txBody>
      </p:sp>
      <p:sp>
        <p:nvSpPr>
          <p:cNvPr id="13" name="12 CuadroTexto"/>
          <p:cNvSpPr txBox="1"/>
          <p:nvPr/>
        </p:nvSpPr>
        <p:spPr>
          <a:xfrm>
            <a:off x="446812" y="799038"/>
            <a:ext cx="1632805" cy="276999"/>
          </a:xfrm>
          <a:prstGeom prst="rect">
            <a:avLst/>
          </a:prstGeom>
          <a:solidFill>
            <a:schemeClr val="bg1"/>
          </a:solidFill>
        </p:spPr>
        <p:txBody>
          <a:bodyPr wrap="square" rtlCol="0">
            <a:spAutoFit/>
          </a:bodyPr>
          <a:lstStyle/>
          <a:p>
            <a:pPr algn="ctr"/>
            <a:r>
              <a:rPr lang="es-ES" sz="1200" b="1" dirty="0" smtClean="0">
                <a:latin typeface="Arial" pitchFamily="34" charset="0"/>
                <a:cs typeface="Arial" pitchFamily="34" charset="0"/>
              </a:rPr>
              <a:t>Choque osmótico</a:t>
            </a:r>
            <a:endParaRPr lang="es-ES" sz="1200" b="1" dirty="0">
              <a:latin typeface="Arial" pitchFamily="34" charset="0"/>
              <a:cs typeface="Arial" pitchFamily="34" charset="0"/>
            </a:endParaRPr>
          </a:p>
        </p:txBody>
      </p:sp>
    </p:spTree>
    <p:extLst>
      <p:ext uri="{BB962C8B-B14F-4D97-AF65-F5344CB8AC3E}">
        <p14:creationId xmlns:p14="http://schemas.microsoft.com/office/powerpoint/2010/main" val="2846072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Condiciones de homogeneización</a:t>
            </a:r>
            <a:endParaRPr lang="es-ES" sz="3200" b="1" dirty="0">
              <a:solidFill>
                <a:schemeClr val="bg1"/>
              </a:solidFill>
              <a:latin typeface="Arial" pitchFamily="34" charset="0"/>
              <a:cs typeface="Arial" pitchFamily="34" charset="0"/>
            </a:endParaRPr>
          </a:p>
        </p:txBody>
      </p:sp>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5" y="595050"/>
            <a:ext cx="8997360" cy="57606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157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73" y="1325673"/>
            <a:ext cx="8967439" cy="50642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2a.- Centrifugación diferencial</a:t>
            </a:r>
            <a:endParaRPr lang="es-ES" sz="3200" b="1" dirty="0">
              <a:solidFill>
                <a:schemeClr val="bg1"/>
              </a:solidFill>
              <a:latin typeface="Arial" pitchFamily="34" charset="0"/>
              <a:cs typeface="Arial" pitchFamily="34" charset="0"/>
            </a:endParaRPr>
          </a:p>
        </p:txBody>
      </p:sp>
      <p:sp>
        <p:nvSpPr>
          <p:cNvPr id="4" name="3 CuadroTexto"/>
          <p:cNvSpPr txBox="1"/>
          <p:nvPr/>
        </p:nvSpPr>
        <p:spPr>
          <a:xfrm>
            <a:off x="642552" y="569412"/>
            <a:ext cx="7589670" cy="707886"/>
          </a:xfrm>
          <a:prstGeom prst="rect">
            <a:avLst/>
          </a:prstGeom>
          <a:solidFill>
            <a:srgbClr val="FF9900"/>
          </a:solidFill>
          <a:ln w="3175">
            <a:solidFill>
              <a:schemeClr val="tx1"/>
            </a:solidFill>
          </a:ln>
        </p:spPr>
        <p:txBody>
          <a:bodyPr wrap="square" rtlCol="0">
            <a:spAutoFit/>
          </a:bodyPr>
          <a:lstStyle/>
          <a:p>
            <a:pPr algn="ctr"/>
            <a:r>
              <a:rPr lang="es-ES" sz="2000" b="1" dirty="0" smtClean="0"/>
              <a:t>Tras una centrifugación diferencial, </a:t>
            </a:r>
            <a:r>
              <a:rPr lang="es-ES" sz="2000" b="1" u="sng" dirty="0" smtClean="0"/>
              <a:t>el pellet no es homogéneo</a:t>
            </a:r>
            <a:r>
              <a:rPr lang="es-ES" sz="2000" b="1" dirty="0" smtClean="0"/>
              <a:t> sino que está enriquecido en los orgánulos que presentan mayor densidad.</a:t>
            </a:r>
            <a:endParaRPr lang="es-ES" sz="2000" b="1" dirty="0"/>
          </a:p>
        </p:txBody>
      </p:sp>
    </p:spTree>
    <p:extLst>
      <p:ext uri="{BB962C8B-B14F-4D97-AF65-F5344CB8AC3E}">
        <p14:creationId xmlns:p14="http://schemas.microsoft.com/office/powerpoint/2010/main" val="9559430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2256595952"/>
              </p:ext>
            </p:extLst>
          </p:nvPr>
        </p:nvGraphicFramePr>
        <p:xfrm>
          <a:off x="76570" y="586395"/>
          <a:ext cx="6854601" cy="5757447"/>
        </p:xfrm>
        <a:graphic>
          <a:graphicData uri="http://schemas.openxmlformats.org/presentationml/2006/ole">
            <mc:AlternateContent xmlns:mc="http://schemas.openxmlformats.org/markup-compatibility/2006">
              <mc:Choice xmlns:v="urn:schemas-microsoft-com:vml" Requires="v">
                <p:oleObj spid="_x0000_s112671" name="Fotografía de Photo Editor" r:id="rId3" imgW="8028571" imgH="6744641" progId="MSPhotoEd.3">
                  <p:embed/>
                </p:oleObj>
              </mc:Choice>
              <mc:Fallback>
                <p:oleObj name="Fotografía de Photo Editor" r:id="rId3" imgW="8028571" imgH="674464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70" y="586395"/>
                        <a:ext cx="6854601" cy="5757447"/>
                      </a:xfrm>
                      <a:prstGeom prst="rect">
                        <a:avLst/>
                      </a:prstGeom>
                      <a:noFill/>
                      <a:ln w="3175">
                        <a:solidFill>
                          <a:schemeClr val="tx1"/>
                        </a:solidFill>
                        <a:miter lim="800000"/>
                        <a:headEnd/>
                        <a:tailEnd/>
                      </a:ln>
                    </p:spPr>
                  </p:pic>
                </p:oleObj>
              </mc:Fallback>
            </mc:AlternateContent>
          </a:graphicData>
        </a:graphic>
      </p:graphicFrame>
      <p:pic>
        <p:nvPicPr>
          <p:cNvPr id="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0240" y="4443449"/>
            <a:ext cx="3951894" cy="1768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604" y="4197655"/>
            <a:ext cx="2215156" cy="2079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1726" y="587909"/>
            <a:ext cx="2041862" cy="22090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1726" y="2924944"/>
            <a:ext cx="2026033" cy="1438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169653" y="6367303"/>
            <a:ext cx="8820473" cy="492443"/>
          </a:xfrm>
          <a:prstGeom prst="rect">
            <a:avLst/>
          </a:prstGeom>
          <a:noFill/>
        </p:spPr>
        <p:txBody>
          <a:bodyPr wrap="square" rtlCol="0">
            <a:spAutoFit/>
          </a:bodyPr>
          <a:lstStyle/>
          <a:p>
            <a:pPr algn="ctr"/>
            <a:r>
              <a:rPr lang="es-ES" sz="2600" b="1" dirty="0" smtClean="0">
                <a:solidFill>
                  <a:schemeClr val="bg1"/>
                </a:solidFill>
                <a:latin typeface="Arial" pitchFamily="34" charset="0"/>
                <a:cs typeface="Arial" pitchFamily="34" charset="0"/>
              </a:rPr>
              <a:t>Suelen hacerse varias centrifugaciones diferenciales</a:t>
            </a:r>
            <a:endParaRPr lang="es-ES" sz="2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35863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1135" y="6309155"/>
            <a:ext cx="9000758"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2b.- Centrifugación en gradiente de densidad</a:t>
            </a:r>
            <a:endParaRPr lang="es-ES" sz="3200" b="1" dirty="0">
              <a:solidFill>
                <a:schemeClr val="bg1"/>
              </a:solidFill>
              <a:latin typeface="Arial" pitchFamily="34" charset="0"/>
              <a:cs typeface="Arial" pitchFamily="34" charset="0"/>
            </a:endParaRPr>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34" y="572374"/>
            <a:ext cx="9000759" cy="57948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140895"/>
            <a:ext cx="1512168" cy="21513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733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88058" y="6317701"/>
            <a:ext cx="8640960"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3.- Ensayos con marcadores moleculares</a:t>
            </a:r>
            <a:endParaRPr lang="es-ES" sz="3200" b="1" dirty="0">
              <a:solidFill>
                <a:schemeClr val="bg1"/>
              </a:solidFill>
              <a:latin typeface="Arial" pitchFamily="34" charset="0"/>
              <a:cs typeface="Arial" pitchFamily="34" charset="0"/>
            </a:endParaRPr>
          </a:p>
        </p:txBody>
      </p:sp>
      <p:pic>
        <p:nvPicPr>
          <p:cNvPr id="129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366" y="586503"/>
            <a:ext cx="5029768" cy="57745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4" y="586503"/>
            <a:ext cx="3918694" cy="5769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462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04" y="2337342"/>
            <a:ext cx="8140269" cy="4004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5094" y="591409"/>
            <a:ext cx="1770922" cy="1662359"/>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7" y="591409"/>
            <a:ext cx="2851043" cy="1662359"/>
          </a:xfrm>
          <a:prstGeom prst="rect">
            <a:avLst/>
          </a:prstGeom>
          <a:noFill/>
          <a:ln w="3175">
            <a:solidFill>
              <a:schemeClr val="tx1"/>
            </a:solidFill>
            <a:miter lim="800000"/>
            <a:headEnd/>
            <a:tailEnd/>
          </a:ln>
          <a:effectLst/>
        </p:spPr>
      </p:pic>
      <p:pic>
        <p:nvPicPr>
          <p:cNvPr id="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0480" y="591409"/>
            <a:ext cx="1800200" cy="16546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7770" y="591409"/>
            <a:ext cx="2459980" cy="16546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8 Conector recto de flecha"/>
          <p:cNvCxnSpPr/>
          <p:nvPr/>
        </p:nvCxnSpPr>
        <p:spPr>
          <a:xfrm>
            <a:off x="4961318" y="2679642"/>
            <a:ext cx="58461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89544" y="6309155"/>
            <a:ext cx="8972590"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Fundamento físico de la centrifugación</a:t>
            </a:r>
            <a:endParaRPr lang="es-E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575787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6229" y="6317701"/>
            <a:ext cx="9021134" cy="553998"/>
          </a:xfrm>
          <a:prstGeom prst="rect">
            <a:avLst/>
          </a:prstGeom>
          <a:noFill/>
        </p:spPr>
        <p:txBody>
          <a:bodyPr wrap="square" rtlCol="0">
            <a:spAutoFit/>
          </a:bodyPr>
          <a:lstStyle/>
          <a:p>
            <a:pPr algn="ctr"/>
            <a:r>
              <a:rPr lang="es-ES" sz="3000" b="1" dirty="0" smtClean="0">
                <a:solidFill>
                  <a:schemeClr val="bg1"/>
                </a:solidFill>
                <a:latin typeface="Arial" pitchFamily="34" charset="0"/>
                <a:cs typeface="Arial" pitchFamily="34" charset="0"/>
              </a:rPr>
              <a:t>4.- Control de calidad: microscopía electrónica</a:t>
            </a:r>
            <a:endParaRPr lang="es-ES" sz="3000" b="1" dirty="0">
              <a:solidFill>
                <a:schemeClr val="bg1"/>
              </a:solidFill>
              <a:latin typeface="Arial" pitchFamily="34" charset="0"/>
              <a:cs typeface="Arial" pitchFamily="34" charset="0"/>
            </a:endParaRPr>
          </a:p>
        </p:txBody>
      </p:sp>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8" y="595050"/>
            <a:ext cx="9021135" cy="2736304"/>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28" y="3394816"/>
            <a:ext cx="9021135" cy="29523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85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1" y="603596"/>
            <a:ext cx="8980268" cy="57606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23528" y="6317701"/>
            <a:ext cx="85537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Centrifugación analítica</a:t>
            </a:r>
            <a:endParaRPr lang="es-E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58930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05149" y="6334793"/>
            <a:ext cx="8764245" cy="523220"/>
          </a:xfrm>
          <a:prstGeom prst="rect">
            <a:avLst/>
          </a:prstGeom>
          <a:noFill/>
        </p:spPr>
        <p:txBody>
          <a:bodyPr wrap="square" rtlCol="0">
            <a:spAutoFit/>
          </a:bodyPr>
          <a:lstStyle/>
          <a:p>
            <a:pPr algn="ctr"/>
            <a:r>
              <a:rPr lang="es-ES" sz="2800" b="1" dirty="0" smtClean="0">
                <a:solidFill>
                  <a:schemeClr val="bg1"/>
                </a:solidFill>
                <a:latin typeface="Arial" pitchFamily="34" charset="0"/>
                <a:cs typeface="Arial" pitchFamily="34" charset="0"/>
              </a:rPr>
              <a:t>Se utiliza una centrifugadora y rotores especiales</a:t>
            </a:r>
            <a:endParaRPr lang="es-ES" sz="2800" b="1" dirty="0">
              <a:solidFill>
                <a:schemeClr val="bg1"/>
              </a:solidFill>
              <a:latin typeface="Arial" pitchFamily="34" charset="0"/>
              <a:cs typeface="Arial" pitchFamily="34" charset="0"/>
            </a:endParaRPr>
          </a:p>
        </p:txBody>
      </p:sp>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8" y="620687"/>
            <a:ext cx="5533425" cy="57606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737" y="1196752"/>
            <a:ext cx="3406714" cy="2088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0736" y="4077072"/>
            <a:ext cx="3419033" cy="22987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5777531" y="692696"/>
            <a:ext cx="3153126" cy="400110"/>
          </a:xfrm>
          <a:prstGeom prst="rect">
            <a:avLst/>
          </a:prstGeom>
          <a:solidFill>
            <a:srgbClr val="FF9900"/>
          </a:solidFill>
          <a:ln w="3175">
            <a:solidFill>
              <a:schemeClr val="tx1"/>
            </a:solidFill>
          </a:ln>
        </p:spPr>
        <p:txBody>
          <a:bodyPr wrap="square" rtlCol="0">
            <a:spAutoFit/>
          </a:bodyPr>
          <a:lstStyle/>
          <a:p>
            <a:pPr algn="ctr"/>
            <a:r>
              <a:rPr lang="es-ES" sz="2000" b="1" dirty="0" smtClean="0"/>
              <a:t>Inicio de la centrifugación</a:t>
            </a:r>
            <a:endParaRPr lang="es-ES" sz="2000" b="1" dirty="0"/>
          </a:p>
        </p:txBody>
      </p:sp>
      <p:sp>
        <p:nvSpPr>
          <p:cNvPr id="10" name="9 CuadroTexto"/>
          <p:cNvSpPr txBox="1"/>
          <p:nvPr/>
        </p:nvSpPr>
        <p:spPr>
          <a:xfrm>
            <a:off x="5783689" y="3515619"/>
            <a:ext cx="3153126" cy="400110"/>
          </a:xfrm>
          <a:prstGeom prst="rect">
            <a:avLst/>
          </a:prstGeom>
          <a:solidFill>
            <a:srgbClr val="FF9900"/>
          </a:solidFill>
          <a:ln w="3175">
            <a:solidFill>
              <a:schemeClr val="tx1"/>
            </a:solidFill>
          </a:ln>
        </p:spPr>
        <p:txBody>
          <a:bodyPr wrap="square" rtlCol="0">
            <a:spAutoFit/>
          </a:bodyPr>
          <a:lstStyle/>
          <a:p>
            <a:pPr algn="ctr"/>
            <a:r>
              <a:rPr lang="es-ES" sz="2000" b="1" dirty="0" smtClean="0"/>
              <a:t>Final de la centrifugación</a:t>
            </a:r>
            <a:endParaRPr lang="es-ES" sz="2000" b="1" dirty="0"/>
          </a:p>
        </p:txBody>
      </p:sp>
      <p:pic>
        <p:nvPicPr>
          <p:cNvPr id="1177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394" y="4238180"/>
            <a:ext cx="2328819" cy="20818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9500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9964" y="6428799"/>
            <a:ext cx="8877254" cy="400110"/>
          </a:xfrm>
          <a:prstGeom prst="rect">
            <a:avLst/>
          </a:prstGeom>
          <a:noFill/>
        </p:spPr>
        <p:txBody>
          <a:bodyPr wrap="square" rtlCol="0">
            <a:spAutoFit/>
          </a:bodyPr>
          <a:lstStyle/>
          <a:p>
            <a:pPr algn="ctr"/>
            <a:r>
              <a:rPr lang="es-ES" sz="2000" b="1" dirty="0" smtClean="0">
                <a:solidFill>
                  <a:schemeClr val="bg1"/>
                </a:solidFill>
                <a:latin typeface="Arial" pitchFamily="34" charset="0"/>
                <a:cs typeface="Arial" pitchFamily="34" charset="0"/>
              </a:rPr>
              <a:t>Información que se puede obtener mediante la centrifugación analítica</a:t>
            </a:r>
            <a:endParaRPr lang="es-ES" sz="2000" b="1" dirty="0">
              <a:solidFill>
                <a:schemeClr val="bg1"/>
              </a:solidFill>
              <a:latin typeface="Arial" pitchFamily="34" charset="0"/>
              <a:cs typeface="Arial" pitchFamily="34" charset="0"/>
            </a:endParaRPr>
          </a:p>
        </p:txBody>
      </p:sp>
      <p:sp>
        <p:nvSpPr>
          <p:cNvPr id="6" name="5 CuadroTexto"/>
          <p:cNvSpPr txBox="1"/>
          <p:nvPr/>
        </p:nvSpPr>
        <p:spPr>
          <a:xfrm>
            <a:off x="4139952" y="692696"/>
            <a:ext cx="3960440" cy="338554"/>
          </a:xfrm>
          <a:prstGeom prst="rect">
            <a:avLst/>
          </a:prstGeom>
          <a:solidFill>
            <a:schemeClr val="accent6"/>
          </a:solidFill>
          <a:ln w="3175">
            <a:solidFill>
              <a:schemeClr val="tx1"/>
            </a:solidFill>
          </a:ln>
        </p:spPr>
        <p:txBody>
          <a:bodyPr wrap="square" rtlCol="0">
            <a:spAutoFit/>
          </a:bodyPr>
          <a:lstStyle/>
          <a:p>
            <a:pPr algn="ctr"/>
            <a:r>
              <a:rPr lang="es-ES" sz="1600" b="1" dirty="0" smtClean="0"/>
              <a:t>Pureza (presencia o no de contaminantes)</a:t>
            </a:r>
            <a:endParaRPr lang="es-ES" sz="1600" b="1" dirty="0"/>
          </a:p>
        </p:txBody>
      </p:sp>
      <p:sp>
        <p:nvSpPr>
          <p:cNvPr id="7" name="6 CuadroTexto"/>
          <p:cNvSpPr txBox="1"/>
          <p:nvPr/>
        </p:nvSpPr>
        <p:spPr>
          <a:xfrm>
            <a:off x="4139953" y="1124744"/>
            <a:ext cx="2448272" cy="338554"/>
          </a:xfrm>
          <a:prstGeom prst="rect">
            <a:avLst/>
          </a:prstGeom>
          <a:solidFill>
            <a:schemeClr val="accent6"/>
          </a:solidFill>
          <a:ln w="3175">
            <a:solidFill>
              <a:schemeClr val="tx1"/>
            </a:solidFill>
          </a:ln>
        </p:spPr>
        <p:txBody>
          <a:bodyPr wrap="square" rtlCol="0">
            <a:spAutoFit/>
          </a:bodyPr>
          <a:lstStyle/>
          <a:p>
            <a:pPr algn="ctr"/>
            <a:r>
              <a:rPr lang="es-ES" sz="1600" b="1" dirty="0" smtClean="0"/>
              <a:t>Tamaño (Masa molecular)</a:t>
            </a:r>
            <a:endParaRPr lang="es-ES" sz="1600" b="1" dirty="0"/>
          </a:p>
        </p:txBody>
      </p:sp>
      <p:sp>
        <p:nvSpPr>
          <p:cNvPr id="8" name="7 CuadroTexto"/>
          <p:cNvSpPr txBox="1"/>
          <p:nvPr/>
        </p:nvSpPr>
        <p:spPr>
          <a:xfrm>
            <a:off x="4139952" y="1548246"/>
            <a:ext cx="4032448" cy="338554"/>
          </a:xfrm>
          <a:prstGeom prst="rect">
            <a:avLst/>
          </a:prstGeom>
          <a:solidFill>
            <a:schemeClr val="accent6"/>
          </a:solidFill>
          <a:ln w="3175">
            <a:solidFill>
              <a:schemeClr val="tx1"/>
            </a:solidFill>
          </a:ln>
        </p:spPr>
        <p:txBody>
          <a:bodyPr wrap="square" rtlCol="0">
            <a:spAutoFit/>
          </a:bodyPr>
          <a:lstStyle/>
          <a:p>
            <a:pPr algn="ctr"/>
            <a:r>
              <a:rPr lang="es-ES" sz="1600" b="1" dirty="0" smtClean="0"/>
              <a:t>Coeficientes de difusión y de sedimentación</a:t>
            </a:r>
            <a:endParaRPr lang="es-ES" sz="1600" b="1" dirty="0"/>
          </a:p>
        </p:txBody>
      </p:sp>
      <p:sp>
        <p:nvSpPr>
          <p:cNvPr id="9" name="8 CuadroTexto"/>
          <p:cNvSpPr txBox="1"/>
          <p:nvPr/>
        </p:nvSpPr>
        <p:spPr>
          <a:xfrm>
            <a:off x="4139952" y="1971748"/>
            <a:ext cx="3312368" cy="338554"/>
          </a:xfrm>
          <a:prstGeom prst="rect">
            <a:avLst/>
          </a:prstGeom>
          <a:solidFill>
            <a:schemeClr val="accent6"/>
          </a:solidFill>
          <a:ln w="3175">
            <a:solidFill>
              <a:schemeClr val="tx1"/>
            </a:solidFill>
          </a:ln>
        </p:spPr>
        <p:txBody>
          <a:bodyPr wrap="square" rtlCol="0">
            <a:spAutoFit/>
          </a:bodyPr>
          <a:lstStyle/>
          <a:p>
            <a:pPr algn="ctr"/>
            <a:r>
              <a:rPr lang="es-ES" sz="1600" b="1" dirty="0" smtClean="0"/>
              <a:t>Forma (esférica, elipsoide, alargada)</a:t>
            </a:r>
            <a:endParaRPr lang="es-ES" sz="1600" b="1" dirty="0"/>
          </a:p>
        </p:txBody>
      </p:sp>
      <p:sp>
        <p:nvSpPr>
          <p:cNvPr id="10" name="9 CuadroTexto"/>
          <p:cNvSpPr txBox="1"/>
          <p:nvPr/>
        </p:nvSpPr>
        <p:spPr>
          <a:xfrm>
            <a:off x="4139952" y="2395250"/>
            <a:ext cx="2541645" cy="338554"/>
          </a:xfrm>
          <a:prstGeom prst="rect">
            <a:avLst/>
          </a:prstGeom>
          <a:solidFill>
            <a:schemeClr val="accent6"/>
          </a:solidFill>
          <a:ln w="3175">
            <a:solidFill>
              <a:schemeClr val="tx1"/>
            </a:solidFill>
          </a:ln>
        </p:spPr>
        <p:txBody>
          <a:bodyPr wrap="square" rtlCol="0">
            <a:spAutoFit/>
          </a:bodyPr>
          <a:lstStyle/>
          <a:p>
            <a:pPr algn="ctr"/>
            <a:r>
              <a:rPr lang="es-ES" sz="1600" b="1" dirty="0" smtClean="0"/>
              <a:t>Cambios conformacionales</a:t>
            </a:r>
            <a:endParaRPr lang="es-ES" sz="1600" b="1" dirty="0"/>
          </a:p>
        </p:txBody>
      </p:sp>
      <p:sp>
        <p:nvSpPr>
          <p:cNvPr id="11" name="10 CuadroTexto"/>
          <p:cNvSpPr txBox="1"/>
          <p:nvPr/>
        </p:nvSpPr>
        <p:spPr>
          <a:xfrm>
            <a:off x="4139952" y="2825457"/>
            <a:ext cx="3230720" cy="584775"/>
          </a:xfrm>
          <a:prstGeom prst="rect">
            <a:avLst/>
          </a:prstGeom>
          <a:solidFill>
            <a:schemeClr val="accent6"/>
          </a:solidFill>
          <a:ln w="3175">
            <a:solidFill>
              <a:schemeClr val="tx1"/>
            </a:solidFill>
          </a:ln>
        </p:spPr>
        <p:txBody>
          <a:bodyPr wrap="square" rtlCol="0">
            <a:spAutoFit/>
          </a:bodyPr>
          <a:lstStyle/>
          <a:p>
            <a:pPr algn="ctr"/>
            <a:r>
              <a:rPr lang="es-ES" sz="1600" b="1" dirty="0" smtClean="0"/>
              <a:t>Estado de agregación (monómeros, dímeros, trímeros, etc.)</a:t>
            </a:r>
            <a:endParaRPr lang="es-ES" sz="1600" b="1" dirty="0"/>
          </a:p>
        </p:txBody>
      </p:sp>
      <p:sp>
        <p:nvSpPr>
          <p:cNvPr id="15" name="14 CuadroTexto"/>
          <p:cNvSpPr txBox="1"/>
          <p:nvPr/>
        </p:nvSpPr>
        <p:spPr>
          <a:xfrm>
            <a:off x="4274328" y="3707159"/>
            <a:ext cx="3096344" cy="338554"/>
          </a:xfrm>
          <a:prstGeom prst="rect">
            <a:avLst/>
          </a:prstGeom>
          <a:solidFill>
            <a:schemeClr val="accent6"/>
          </a:solidFill>
          <a:ln w="3175">
            <a:solidFill>
              <a:schemeClr val="tx1"/>
            </a:solidFill>
          </a:ln>
        </p:spPr>
        <p:txBody>
          <a:bodyPr wrap="square" rtlCol="0">
            <a:spAutoFit/>
          </a:bodyPr>
          <a:lstStyle/>
          <a:p>
            <a:pPr algn="ctr"/>
            <a:r>
              <a:rPr lang="es-ES" sz="1600" b="1" dirty="0" smtClean="0"/>
              <a:t>Cálculo de las constantes de unión</a:t>
            </a:r>
            <a:endParaRPr lang="es-ES" sz="1600" b="1" dirty="0"/>
          </a:p>
        </p:txBody>
      </p:sp>
      <p:sp>
        <p:nvSpPr>
          <p:cNvPr id="16" name="15 CuadroTexto"/>
          <p:cNvSpPr txBox="1"/>
          <p:nvPr/>
        </p:nvSpPr>
        <p:spPr>
          <a:xfrm>
            <a:off x="4274327" y="4187589"/>
            <a:ext cx="2541645" cy="338554"/>
          </a:xfrm>
          <a:prstGeom prst="rect">
            <a:avLst/>
          </a:prstGeom>
          <a:solidFill>
            <a:schemeClr val="accent6"/>
          </a:solidFill>
          <a:ln w="3175">
            <a:solidFill>
              <a:schemeClr val="tx1"/>
            </a:solidFill>
          </a:ln>
        </p:spPr>
        <p:txBody>
          <a:bodyPr wrap="square" rtlCol="0">
            <a:spAutoFit/>
          </a:bodyPr>
          <a:lstStyle/>
          <a:p>
            <a:pPr algn="ctr"/>
            <a:r>
              <a:rPr lang="es-ES" sz="1600" b="1" dirty="0" smtClean="0"/>
              <a:t>Cambios conformacionales</a:t>
            </a:r>
            <a:endParaRPr lang="es-ES" sz="1600" b="1" dirty="0"/>
          </a:p>
        </p:txBody>
      </p:sp>
      <p:sp>
        <p:nvSpPr>
          <p:cNvPr id="17" name="16 CuadroTexto"/>
          <p:cNvSpPr txBox="1"/>
          <p:nvPr/>
        </p:nvSpPr>
        <p:spPr>
          <a:xfrm>
            <a:off x="4274328" y="4880790"/>
            <a:ext cx="3105984" cy="338554"/>
          </a:xfrm>
          <a:prstGeom prst="rect">
            <a:avLst/>
          </a:prstGeom>
          <a:solidFill>
            <a:schemeClr val="accent6"/>
          </a:solidFill>
          <a:ln w="3175">
            <a:solidFill>
              <a:schemeClr val="tx1"/>
            </a:solidFill>
          </a:ln>
        </p:spPr>
        <p:txBody>
          <a:bodyPr wrap="square" rtlCol="0">
            <a:spAutoFit/>
          </a:bodyPr>
          <a:lstStyle/>
          <a:p>
            <a:pPr algn="ctr"/>
            <a:r>
              <a:rPr lang="es-ES" sz="1600" b="1" dirty="0" smtClean="0"/>
              <a:t>Cálculo de las constantes de unión</a:t>
            </a:r>
            <a:endParaRPr lang="es-ES" sz="1600" b="1" dirty="0"/>
          </a:p>
        </p:txBody>
      </p:sp>
      <p:sp>
        <p:nvSpPr>
          <p:cNvPr id="18" name="17 CuadroTexto"/>
          <p:cNvSpPr txBox="1"/>
          <p:nvPr/>
        </p:nvSpPr>
        <p:spPr>
          <a:xfrm>
            <a:off x="4274328" y="5864072"/>
            <a:ext cx="3826064" cy="338554"/>
          </a:xfrm>
          <a:prstGeom prst="rect">
            <a:avLst/>
          </a:prstGeom>
          <a:solidFill>
            <a:schemeClr val="accent6"/>
          </a:solidFill>
          <a:ln w="3175">
            <a:solidFill>
              <a:schemeClr val="tx1"/>
            </a:solidFill>
          </a:ln>
        </p:spPr>
        <p:txBody>
          <a:bodyPr wrap="square" rtlCol="0">
            <a:spAutoFit/>
          </a:bodyPr>
          <a:lstStyle/>
          <a:p>
            <a:pPr algn="ctr"/>
            <a:r>
              <a:rPr lang="es-ES" sz="1600" b="1" dirty="0" err="1" smtClean="0"/>
              <a:t>Estequiometría</a:t>
            </a:r>
            <a:r>
              <a:rPr lang="es-ES" sz="1600" b="1" dirty="0" smtClean="0"/>
              <a:t> de los complejos formados</a:t>
            </a:r>
            <a:endParaRPr lang="es-ES" sz="1600" b="1" dirty="0"/>
          </a:p>
        </p:txBody>
      </p:sp>
      <p:sp>
        <p:nvSpPr>
          <p:cNvPr id="19" name="18 CuadroTexto"/>
          <p:cNvSpPr txBox="1"/>
          <p:nvPr/>
        </p:nvSpPr>
        <p:spPr>
          <a:xfrm>
            <a:off x="4274328" y="5379030"/>
            <a:ext cx="2491001" cy="338554"/>
          </a:xfrm>
          <a:prstGeom prst="rect">
            <a:avLst/>
          </a:prstGeom>
          <a:solidFill>
            <a:schemeClr val="accent6"/>
          </a:solidFill>
          <a:ln w="3175">
            <a:solidFill>
              <a:schemeClr val="tx1"/>
            </a:solidFill>
          </a:ln>
        </p:spPr>
        <p:txBody>
          <a:bodyPr wrap="square" rtlCol="0">
            <a:spAutoFit/>
          </a:bodyPr>
          <a:lstStyle/>
          <a:p>
            <a:pPr algn="ctr"/>
            <a:r>
              <a:rPr lang="es-ES" sz="1600" b="1" dirty="0" smtClean="0"/>
              <a:t>Cambios conformacionales</a:t>
            </a:r>
            <a:endParaRPr lang="es-ES" sz="1600" b="1" dirty="0"/>
          </a:p>
        </p:txBody>
      </p:sp>
      <p:cxnSp>
        <p:nvCxnSpPr>
          <p:cNvPr id="5" name="4 Conector recto de flecha"/>
          <p:cNvCxnSpPr/>
          <p:nvPr/>
        </p:nvCxnSpPr>
        <p:spPr>
          <a:xfrm flipV="1">
            <a:off x="3178210" y="5085184"/>
            <a:ext cx="1070480" cy="365891"/>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flipV="1">
            <a:off x="3076924" y="5500923"/>
            <a:ext cx="1169382" cy="1"/>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a:off x="3186594" y="5653325"/>
            <a:ext cx="1045004" cy="380024"/>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717753" y="5085184"/>
            <a:ext cx="2978046" cy="830997"/>
          </a:xfrm>
          <a:prstGeom prst="rect">
            <a:avLst/>
          </a:prstGeom>
          <a:solidFill>
            <a:srgbClr val="00FFFF"/>
          </a:solidFill>
          <a:ln w="3175">
            <a:solidFill>
              <a:schemeClr val="tx1"/>
            </a:solidFill>
          </a:ln>
        </p:spPr>
        <p:txBody>
          <a:bodyPr wrap="square" rtlCol="0">
            <a:spAutoFit/>
          </a:bodyPr>
          <a:lstStyle/>
          <a:p>
            <a:pPr algn="ctr"/>
            <a:r>
              <a:rPr lang="es-ES" sz="2400" b="1" dirty="0" smtClean="0"/>
              <a:t>Interacción con otras macromoléculas</a:t>
            </a:r>
            <a:endParaRPr lang="es-ES" sz="2400" b="1" dirty="0"/>
          </a:p>
        </p:txBody>
      </p:sp>
      <p:cxnSp>
        <p:nvCxnSpPr>
          <p:cNvPr id="28" name="27 Conector recto de flecha"/>
          <p:cNvCxnSpPr/>
          <p:nvPr/>
        </p:nvCxnSpPr>
        <p:spPr>
          <a:xfrm flipV="1">
            <a:off x="2956638" y="3876436"/>
            <a:ext cx="1274960" cy="257836"/>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a:off x="2915816" y="4134272"/>
            <a:ext cx="1315782" cy="222594"/>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1022875" y="3903439"/>
            <a:ext cx="2376265" cy="461665"/>
          </a:xfrm>
          <a:prstGeom prst="rect">
            <a:avLst/>
          </a:prstGeom>
          <a:solidFill>
            <a:srgbClr val="00FFFF"/>
          </a:solidFill>
          <a:ln w="3175">
            <a:solidFill>
              <a:schemeClr val="tx1"/>
            </a:solidFill>
          </a:ln>
        </p:spPr>
        <p:txBody>
          <a:bodyPr wrap="square" rtlCol="0">
            <a:spAutoFit/>
          </a:bodyPr>
          <a:lstStyle/>
          <a:p>
            <a:pPr algn="ctr"/>
            <a:r>
              <a:rPr lang="es-ES" sz="2400" b="1" dirty="0" smtClean="0"/>
              <a:t>Unión a </a:t>
            </a:r>
            <a:r>
              <a:rPr lang="es-ES" sz="2400" b="1" dirty="0" err="1" smtClean="0"/>
              <a:t>ligandos</a:t>
            </a:r>
            <a:endParaRPr lang="es-ES" sz="2400" b="1" dirty="0"/>
          </a:p>
        </p:txBody>
      </p:sp>
      <p:cxnSp>
        <p:nvCxnSpPr>
          <p:cNvPr id="33" name="32 Conector recto de flecha"/>
          <p:cNvCxnSpPr/>
          <p:nvPr/>
        </p:nvCxnSpPr>
        <p:spPr>
          <a:xfrm flipV="1">
            <a:off x="2771800" y="844881"/>
            <a:ext cx="1342514" cy="1126867"/>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p:nvPr/>
        </p:nvCxnSpPr>
        <p:spPr>
          <a:xfrm flipV="1">
            <a:off x="2739046" y="1294021"/>
            <a:ext cx="1375269" cy="721698"/>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flipV="1">
            <a:off x="2555776" y="1707736"/>
            <a:ext cx="1565655" cy="433289"/>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3" name="42 Conector recto de flecha"/>
          <p:cNvCxnSpPr/>
          <p:nvPr/>
        </p:nvCxnSpPr>
        <p:spPr>
          <a:xfrm>
            <a:off x="2394668" y="2127975"/>
            <a:ext cx="1709671" cy="1"/>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p:nvPr/>
        </p:nvCxnSpPr>
        <p:spPr>
          <a:xfrm>
            <a:off x="2394668" y="2150995"/>
            <a:ext cx="1709671" cy="413909"/>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p:nvPr/>
        </p:nvCxnSpPr>
        <p:spPr>
          <a:xfrm>
            <a:off x="2555776" y="2204864"/>
            <a:ext cx="1548563" cy="792088"/>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 name="1 CuadroTexto"/>
          <p:cNvSpPr txBox="1"/>
          <p:nvPr/>
        </p:nvSpPr>
        <p:spPr>
          <a:xfrm>
            <a:off x="940414" y="1735497"/>
            <a:ext cx="2016224" cy="830997"/>
          </a:xfrm>
          <a:prstGeom prst="rect">
            <a:avLst/>
          </a:prstGeom>
          <a:solidFill>
            <a:srgbClr val="00FFFF"/>
          </a:solidFill>
          <a:ln w="3175">
            <a:solidFill>
              <a:schemeClr val="tx1"/>
            </a:solidFill>
          </a:ln>
        </p:spPr>
        <p:txBody>
          <a:bodyPr wrap="square" rtlCol="0">
            <a:spAutoFit/>
          </a:bodyPr>
          <a:lstStyle/>
          <a:p>
            <a:pPr algn="ctr"/>
            <a:r>
              <a:rPr lang="es-ES" sz="2400" b="1" dirty="0" smtClean="0"/>
              <a:t>Características de la muestra</a:t>
            </a:r>
            <a:endParaRPr lang="es-ES" sz="2400" b="1" dirty="0"/>
          </a:p>
        </p:txBody>
      </p:sp>
    </p:spTree>
    <p:extLst>
      <p:ext uri="{BB962C8B-B14F-4D97-AF65-F5344CB8AC3E}">
        <p14:creationId xmlns:p14="http://schemas.microsoft.com/office/powerpoint/2010/main" val="732644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426" y="3322808"/>
            <a:ext cx="4575350" cy="30193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1 Grupo"/>
          <p:cNvGrpSpPr/>
          <p:nvPr/>
        </p:nvGrpSpPr>
        <p:grpSpPr>
          <a:xfrm>
            <a:off x="2555776" y="595050"/>
            <a:ext cx="4572000" cy="2657475"/>
            <a:chOff x="4283968" y="169738"/>
            <a:chExt cx="4572000" cy="2657475"/>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69738"/>
              <a:ext cx="4572000" cy="2657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231295"/>
              <a:ext cx="14382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8818" y="1746089"/>
              <a:ext cx="14097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10 CuadroTexto"/>
          <p:cNvSpPr txBox="1"/>
          <p:nvPr/>
        </p:nvSpPr>
        <p:spPr>
          <a:xfrm>
            <a:off x="63906" y="6326247"/>
            <a:ext cx="8972590" cy="553998"/>
          </a:xfrm>
          <a:prstGeom prst="rect">
            <a:avLst/>
          </a:prstGeom>
          <a:noFill/>
        </p:spPr>
        <p:txBody>
          <a:bodyPr wrap="square" rtlCol="0">
            <a:spAutoFit/>
          </a:bodyPr>
          <a:lstStyle/>
          <a:p>
            <a:pPr algn="ctr"/>
            <a:r>
              <a:rPr lang="es-ES" sz="3000" b="1" dirty="0" smtClean="0">
                <a:solidFill>
                  <a:schemeClr val="bg1"/>
                </a:solidFill>
                <a:latin typeface="Arial" pitchFamily="34" charset="0"/>
                <a:cs typeface="Arial" pitchFamily="34" charset="0"/>
              </a:rPr>
              <a:t>Las fuerzas que intervienen en la centrifugación</a:t>
            </a:r>
            <a:endParaRPr lang="es-ES" sz="3000" b="1" dirty="0">
              <a:solidFill>
                <a:schemeClr val="bg1"/>
              </a:solidFill>
              <a:latin typeface="Arial" pitchFamily="34" charset="0"/>
              <a:cs typeface="Arial" pitchFamily="34" charset="0"/>
            </a:endParaRPr>
          </a:p>
        </p:txBody>
      </p:sp>
      <p:sp>
        <p:nvSpPr>
          <p:cNvPr id="3" name="2 Rectángulo"/>
          <p:cNvSpPr/>
          <p:nvPr/>
        </p:nvSpPr>
        <p:spPr>
          <a:xfrm>
            <a:off x="4393800" y="703404"/>
            <a:ext cx="684076" cy="206462"/>
          </a:xfrm>
          <a:prstGeom prst="rect">
            <a:avLst/>
          </a:prstGeom>
          <a:solidFill>
            <a:srgbClr val="0000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p:cNvSpPr/>
          <p:nvPr/>
        </p:nvSpPr>
        <p:spPr>
          <a:xfrm>
            <a:off x="3593166" y="701242"/>
            <a:ext cx="684076" cy="206462"/>
          </a:xfrm>
          <a:prstGeom prst="rect">
            <a:avLst/>
          </a:prstGeom>
          <a:solidFill>
            <a:srgbClr val="0000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773076" y="1034377"/>
            <a:ext cx="2650992" cy="17831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CuadroTexto"/>
          <p:cNvSpPr txBox="1"/>
          <p:nvPr/>
        </p:nvSpPr>
        <p:spPr>
          <a:xfrm>
            <a:off x="78084" y="3464366"/>
            <a:ext cx="2388591" cy="2862322"/>
          </a:xfrm>
          <a:prstGeom prst="rect">
            <a:avLst/>
          </a:prstGeom>
          <a:solidFill>
            <a:schemeClr val="accent2">
              <a:lumMod val="40000"/>
              <a:lumOff val="60000"/>
            </a:schemeClr>
          </a:solidFill>
          <a:ln w="3175">
            <a:solidFill>
              <a:schemeClr val="tx1"/>
            </a:solidFill>
          </a:ln>
        </p:spPr>
        <p:txBody>
          <a:bodyPr wrap="square" rtlCol="0">
            <a:spAutoFit/>
          </a:bodyPr>
          <a:lstStyle/>
          <a:p>
            <a:pPr algn="ctr"/>
            <a:r>
              <a:rPr lang="es-ES" b="1" dirty="0" smtClean="0"/>
              <a:t>La velocidad de sedimentación de una partícula es </a:t>
            </a:r>
            <a:r>
              <a:rPr lang="es-ES" b="1" u="sng" dirty="0" smtClean="0"/>
              <a:t>directamente</a:t>
            </a:r>
            <a:r>
              <a:rPr lang="es-ES" b="1" dirty="0" smtClean="0"/>
              <a:t> </a:t>
            </a:r>
            <a:r>
              <a:rPr lang="es-ES" b="1" u="sng" dirty="0" smtClean="0"/>
              <a:t>proporcional</a:t>
            </a:r>
            <a:r>
              <a:rPr lang="es-ES" b="1" dirty="0" smtClean="0"/>
              <a:t> a su volumen, a la diferencia de densidad entre ésta y el medio y a la intensidad del campo gravitatorio </a:t>
            </a:r>
            <a:endParaRPr lang="es-ES" b="1" dirty="0"/>
          </a:p>
        </p:txBody>
      </p:sp>
      <p:sp>
        <p:nvSpPr>
          <p:cNvPr id="16" name="15 CuadroTexto"/>
          <p:cNvSpPr txBox="1"/>
          <p:nvPr/>
        </p:nvSpPr>
        <p:spPr>
          <a:xfrm>
            <a:off x="7189688" y="4013696"/>
            <a:ext cx="1845646" cy="2308324"/>
          </a:xfrm>
          <a:prstGeom prst="rect">
            <a:avLst/>
          </a:prstGeom>
          <a:solidFill>
            <a:schemeClr val="accent2">
              <a:lumMod val="40000"/>
              <a:lumOff val="60000"/>
            </a:schemeClr>
          </a:solidFill>
          <a:ln w="3175">
            <a:solidFill>
              <a:schemeClr val="tx1"/>
            </a:solidFill>
          </a:ln>
        </p:spPr>
        <p:txBody>
          <a:bodyPr wrap="square" rtlCol="0">
            <a:spAutoFit/>
          </a:bodyPr>
          <a:lstStyle/>
          <a:p>
            <a:pPr algn="ctr"/>
            <a:r>
              <a:rPr lang="es-ES" b="1" dirty="0" smtClean="0"/>
              <a:t>La velocidad de sedimentación de una partícula es </a:t>
            </a:r>
            <a:r>
              <a:rPr lang="es-ES" b="1" u="sng" dirty="0" smtClean="0"/>
              <a:t>inversamente proporcional</a:t>
            </a:r>
            <a:r>
              <a:rPr lang="es-ES" b="1" dirty="0" smtClean="0"/>
              <a:t> a su forma, tamaño y a la viscosidad del medio</a:t>
            </a:r>
            <a:endParaRPr lang="es-ES" b="1" dirty="0"/>
          </a:p>
        </p:txBody>
      </p:sp>
      <p:pic>
        <p:nvPicPr>
          <p:cNvPr id="17" name="Picture 1026" descr="0807"/>
          <p:cNvPicPr>
            <a:picLocks noChangeAspect="1" noChangeArrowheads="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2779" y="705396"/>
            <a:ext cx="2434057" cy="257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95997" y="3303464"/>
            <a:ext cx="1172277" cy="6835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2085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8" y="576285"/>
            <a:ext cx="8986870" cy="58055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descr="Moving picture right pointing finger gif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52997">
            <a:off x="6608269" y="2347566"/>
            <a:ext cx="4667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p:nvPr/>
        </p:nvSpPr>
        <p:spPr>
          <a:xfrm>
            <a:off x="7037364" y="2429434"/>
            <a:ext cx="2016224" cy="492443"/>
          </a:xfrm>
          <a:prstGeom prst="rect">
            <a:avLst/>
          </a:prstGeom>
          <a:noFill/>
        </p:spPr>
        <p:txBody>
          <a:bodyPr wrap="square" rtlCol="0">
            <a:spAutoFit/>
          </a:bodyPr>
          <a:lstStyle/>
          <a:p>
            <a:r>
              <a:rPr lang="es-ES" sz="2600" b="1" dirty="0" smtClean="0"/>
              <a:t>F = m × G</a:t>
            </a:r>
            <a:endParaRPr lang="es-ES" sz="2600" b="1" dirty="0"/>
          </a:p>
        </p:txBody>
      </p:sp>
      <p:sp>
        <p:nvSpPr>
          <p:cNvPr id="5" name="4 Rectángulo"/>
          <p:cNvSpPr/>
          <p:nvPr/>
        </p:nvSpPr>
        <p:spPr>
          <a:xfrm>
            <a:off x="7066642" y="2455168"/>
            <a:ext cx="1423068" cy="452684"/>
          </a:xfrm>
          <a:prstGeom prst="rect">
            <a:avLst/>
          </a:prstGeom>
          <a:solidFill>
            <a:srgbClr val="0000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270897" y="6309155"/>
            <a:ext cx="8630129"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Campo centrífugo relativo (CCR)</a:t>
            </a:r>
            <a:endParaRPr lang="es-ES" sz="3200" b="1" dirty="0">
              <a:solidFill>
                <a:schemeClr val="bg1"/>
              </a:solidFill>
              <a:latin typeface="Arial" pitchFamily="34" charset="0"/>
              <a:cs typeface="Arial" pitchFamily="34" charset="0"/>
            </a:endParaRPr>
          </a:p>
        </p:txBody>
      </p:sp>
      <p:sp>
        <p:nvSpPr>
          <p:cNvPr id="7" name="6 CuadroTexto"/>
          <p:cNvSpPr txBox="1"/>
          <p:nvPr/>
        </p:nvSpPr>
        <p:spPr>
          <a:xfrm>
            <a:off x="162420" y="4036913"/>
            <a:ext cx="3672408" cy="2246769"/>
          </a:xfrm>
          <a:prstGeom prst="rect">
            <a:avLst/>
          </a:prstGeom>
          <a:solidFill>
            <a:schemeClr val="accent2">
              <a:lumMod val="40000"/>
              <a:lumOff val="60000"/>
            </a:schemeClr>
          </a:solidFill>
          <a:ln w="3175">
            <a:solidFill>
              <a:schemeClr val="tx1"/>
            </a:solidFill>
          </a:ln>
        </p:spPr>
        <p:txBody>
          <a:bodyPr wrap="square" rtlCol="0">
            <a:spAutoFit/>
          </a:bodyPr>
          <a:lstStyle/>
          <a:p>
            <a:pPr algn="ctr"/>
            <a:r>
              <a:rPr lang="es-ES" sz="2000" b="1" dirty="0" smtClean="0">
                <a:latin typeface="Arial" pitchFamily="34" charset="0"/>
                <a:cs typeface="Arial" pitchFamily="34" charset="0"/>
              </a:rPr>
              <a:t>El campo centrífugo  relativo es el cociente entre la fuerza a la que están sometidas las partículas durante el proceso de centrifugación y la constante gravitatoria terrestre. </a:t>
            </a:r>
            <a:endParaRPr lang="es-ES" sz="2000" b="1" dirty="0">
              <a:latin typeface="Arial" pitchFamily="34" charset="0"/>
              <a:cs typeface="Arial" pitchFamily="34" charset="0"/>
            </a:endParaRPr>
          </a:p>
        </p:txBody>
      </p:sp>
      <p:sp>
        <p:nvSpPr>
          <p:cNvPr id="8" name="7 CuadroTexto"/>
          <p:cNvSpPr txBox="1"/>
          <p:nvPr/>
        </p:nvSpPr>
        <p:spPr>
          <a:xfrm>
            <a:off x="683568" y="3345679"/>
            <a:ext cx="1508867" cy="369332"/>
          </a:xfrm>
          <a:prstGeom prst="rect">
            <a:avLst/>
          </a:prstGeom>
          <a:solidFill>
            <a:srgbClr val="FFC000"/>
          </a:solidFill>
          <a:ln w="3175">
            <a:solidFill>
              <a:schemeClr val="tx1"/>
            </a:solidFill>
          </a:ln>
        </p:spPr>
        <p:txBody>
          <a:bodyPr wrap="square" rtlCol="0">
            <a:spAutoFit/>
          </a:bodyPr>
          <a:lstStyle/>
          <a:p>
            <a:pPr algn="ctr"/>
            <a:r>
              <a:rPr lang="es-ES" b="1" dirty="0" smtClean="0">
                <a:latin typeface="Arial" pitchFamily="34" charset="0"/>
                <a:cs typeface="Arial" pitchFamily="34" charset="0"/>
              </a:rPr>
              <a:t>En reposo</a:t>
            </a:r>
            <a:endParaRPr lang="es-ES" b="1" dirty="0">
              <a:latin typeface="Arial" pitchFamily="34" charset="0"/>
              <a:cs typeface="Arial" pitchFamily="34" charset="0"/>
            </a:endParaRPr>
          </a:p>
        </p:txBody>
      </p:sp>
      <p:sp>
        <p:nvSpPr>
          <p:cNvPr id="9" name="8 CuadroTexto"/>
          <p:cNvSpPr txBox="1"/>
          <p:nvPr/>
        </p:nvSpPr>
        <p:spPr>
          <a:xfrm>
            <a:off x="4957599" y="3608941"/>
            <a:ext cx="1821011" cy="646331"/>
          </a:xfrm>
          <a:prstGeom prst="rect">
            <a:avLst/>
          </a:prstGeom>
          <a:solidFill>
            <a:srgbClr val="FFC000"/>
          </a:solidFill>
          <a:ln w="3175">
            <a:solidFill>
              <a:schemeClr val="tx1"/>
            </a:solidFill>
          </a:ln>
        </p:spPr>
        <p:txBody>
          <a:bodyPr wrap="square" rtlCol="0">
            <a:spAutoFit/>
          </a:bodyPr>
          <a:lstStyle/>
          <a:p>
            <a:pPr algn="ctr"/>
            <a:r>
              <a:rPr lang="es-ES" b="1" dirty="0" smtClean="0">
                <a:latin typeface="Arial" pitchFamily="34" charset="0"/>
                <a:cs typeface="Arial" pitchFamily="34" charset="0"/>
              </a:rPr>
              <a:t>Durante la centrifugación</a:t>
            </a:r>
            <a:endParaRPr lang="es-ES" b="1" dirty="0">
              <a:latin typeface="Arial" pitchFamily="34" charset="0"/>
              <a:cs typeface="Arial" pitchFamily="34" charset="0"/>
            </a:endParaRPr>
          </a:p>
        </p:txBody>
      </p:sp>
    </p:spTree>
    <p:extLst>
      <p:ext uri="{BB962C8B-B14F-4D97-AF65-F5344CB8AC3E}">
        <p14:creationId xmlns:p14="http://schemas.microsoft.com/office/powerpoint/2010/main" val="22191633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01" y="599956"/>
            <a:ext cx="9045572" cy="5760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70897" y="6309155"/>
            <a:ext cx="8630129"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Cálculo del campo centrífugo relativo (1)</a:t>
            </a:r>
            <a:endParaRPr lang="es-ES" sz="3200" b="1" dirty="0">
              <a:solidFill>
                <a:schemeClr val="bg1"/>
              </a:solidFill>
              <a:latin typeface="Arial" pitchFamily="34" charset="0"/>
              <a:cs typeface="Arial" pitchFamily="34" charset="0"/>
            </a:endParaRPr>
          </a:p>
        </p:txBody>
      </p:sp>
      <p:pic>
        <p:nvPicPr>
          <p:cNvPr id="4" name="Picture 6" descr="Moving picture left pointing finger gif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846885">
            <a:off x="3430959" y="5443778"/>
            <a:ext cx="4667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3964276" y="5372397"/>
            <a:ext cx="4409580" cy="338554"/>
          </a:xfrm>
          <a:prstGeom prst="rect">
            <a:avLst/>
          </a:prstGeom>
          <a:solidFill>
            <a:srgbClr val="0000FF"/>
          </a:solidFill>
          <a:ln w="3175">
            <a:solidFill>
              <a:schemeClr val="tx1"/>
            </a:solidFill>
          </a:ln>
        </p:spPr>
        <p:txBody>
          <a:bodyPr wrap="square" rtlCol="0">
            <a:spAutoFit/>
          </a:bodyPr>
          <a:lstStyle/>
          <a:p>
            <a:pPr algn="ctr"/>
            <a:r>
              <a:rPr lang="es-ES" sz="1600" b="1" dirty="0" smtClean="0">
                <a:solidFill>
                  <a:schemeClr val="bg1"/>
                </a:solidFill>
                <a:latin typeface="Arial" pitchFamily="34" charset="0"/>
                <a:cs typeface="Arial" pitchFamily="34" charset="0"/>
              </a:rPr>
              <a:t>El CCR depende del radio del rotor (en cm)</a:t>
            </a:r>
            <a:endParaRPr lang="es-ES" sz="1600" b="1" dirty="0">
              <a:solidFill>
                <a:schemeClr val="bg1"/>
              </a:solidFill>
              <a:latin typeface="Arial" pitchFamily="34" charset="0"/>
              <a:cs typeface="Arial" pitchFamily="34" charset="0"/>
            </a:endParaRPr>
          </a:p>
        </p:txBody>
      </p:sp>
      <p:pic>
        <p:nvPicPr>
          <p:cNvPr id="14" name="1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955" y="2827298"/>
            <a:ext cx="3087087" cy="2519461"/>
          </a:xfrm>
          <a:prstGeom prst="rect">
            <a:avLst/>
          </a:prstGeom>
        </p:spPr>
      </p:pic>
    </p:spTree>
    <p:extLst>
      <p:ext uri="{BB962C8B-B14F-4D97-AF65-F5344CB8AC3E}">
        <p14:creationId xmlns:p14="http://schemas.microsoft.com/office/powerpoint/2010/main" val="18152994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131840" y="4314901"/>
            <a:ext cx="5880284" cy="2013627"/>
          </a:xfrm>
          <a:prstGeom prst="rect">
            <a:avLst/>
          </a:prstGeom>
          <a:ln w="3175">
            <a:solidFill>
              <a:schemeClr val="tx1"/>
            </a:solidFill>
          </a:ln>
        </p:spPr>
      </p:pic>
      <p:graphicFrame>
        <p:nvGraphicFramePr>
          <p:cNvPr id="2" name="1 Objeto"/>
          <p:cNvGraphicFramePr>
            <a:graphicFrameLocks noChangeAspect="1"/>
          </p:cNvGraphicFramePr>
          <p:nvPr>
            <p:extLst>
              <p:ext uri="{D42A27DB-BD31-4B8C-83A1-F6EECF244321}">
                <p14:modId xmlns:p14="http://schemas.microsoft.com/office/powerpoint/2010/main" val="3909666458"/>
              </p:ext>
            </p:extLst>
          </p:nvPr>
        </p:nvGraphicFramePr>
        <p:xfrm>
          <a:off x="3746994" y="649958"/>
          <a:ext cx="5265130" cy="681603"/>
        </p:xfrm>
        <a:graphic>
          <a:graphicData uri="http://schemas.openxmlformats.org/presentationml/2006/ole">
            <mc:AlternateContent xmlns:mc="http://schemas.openxmlformats.org/markup-compatibility/2006">
              <mc:Choice xmlns:v="urn:schemas-microsoft-com:vml" Requires="v">
                <p:oleObj spid="_x0000_s62525" name="Ecuación" r:id="rId4" imgW="1854000" imgH="241200" progId="Equation.3">
                  <p:embed/>
                </p:oleObj>
              </mc:Choice>
              <mc:Fallback>
                <p:oleObj name="Ecuación" r:id="rId4" imgW="1854000" imgH="241200" progId="Equation.3">
                  <p:embed/>
                  <p:pic>
                    <p:nvPicPr>
                      <p:cNvPr id="0" name="8 Objeto"/>
                      <p:cNvPicPr>
                        <a:picLocks noChangeAspect="1" noChangeArrowheads="1"/>
                      </p:cNvPicPr>
                      <p:nvPr/>
                    </p:nvPicPr>
                    <p:blipFill>
                      <a:blip r:embed="rId5"/>
                      <a:srcRect/>
                      <a:stretch>
                        <a:fillRect/>
                      </a:stretch>
                    </p:blipFill>
                    <p:spPr bwMode="auto">
                      <a:xfrm>
                        <a:off x="3746994" y="649958"/>
                        <a:ext cx="5265130" cy="681603"/>
                      </a:xfrm>
                      <a:prstGeom prst="rect">
                        <a:avLst/>
                      </a:prstGeom>
                      <a:solidFill>
                        <a:srgbClr val="FFC000"/>
                      </a:solidFill>
                      <a:ln>
                        <a:solidFill>
                          <a:schemeClr val="tx1"/>
                        </a:solidFill>
                      </a:ln>
                    </p:spPr>
                  </p:pic>
                </p:oleObj>
              </mc:Fallback>
            </mc:AlternateContent>
          </a:graphicData>
        </a:graphic>
      </p:graphicFrame>
      <p:pic>
        <p:nvPicPr>
          <p:cNvPr id="624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77" y="591416"/>
            <a:ext cx="2872447" cy="8838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131840" y="519812"/>
            <a:ext cx="576064" cy="830997"/>
          </a:xfrm>
          <a:prstGeom prst="rect">
            <a:avLst/>
          </a:prstGeom>
          <a:noFill/>
        </p:spPr>
        <p:txBody>
          <a:bodyPr wrap="square" rtlCol="0">
            <a:spAutoFit/>
          </a:bodyPr>
          <a:lstStyle/>
          <a:p>
            <a:pPr algn="ctr"/>
            <a:r>
              <a:rPr lang="es-ES" sz="4800" b="1" dirty="0" smtClean="0">
                <a:latin typeface="Times New Roman" pitchFamily="18" charset="0"/>
                <a:cs typeface="Times New Roman" pitchFamily="18" charset="0"/>
                <a:sym typeface="Symbol"/>
              </a:rPr>
              <a:t></a:t>
            </a:r>
            <a:endParaRPr lang="es-ES" sz="4800" b="1" dirty="0">
              <a:latin typeface="Times New Roman" pitchFamily="18" charset="0"/>
              <a:cs typeface="Times New Roman" pitchFamily="18" charset="0"/>
            </a:endParaRPr>
          </a:p>
        </p:txBody>
      </p:sp>
      <p:sp>
        <p:nvSpPr>
          <p:cNvPr id="5" name="4 CuadroTexto"/>
          <p:cNvSpPr txBox="1"/>
          <p:nvPr/>
        </p:nvSpPr>
        <p:spPr>
          <a:xfrm>
            <a:off x="3644442" y="1412776"/>
            <a:ext cx="5400600" cy="1384995"/>
          </a:xfrm>
          <a:prstGeom prst="rect">
            <a:avLst/>
          </a:prstGeom>
          <a:solidFill>
            <a:srgbClr val="0000FF"/>
          </a:solidFill>
        </p:spPr>
        <p:txBody>
          <a:bodyPr wrap="square" rtlCol="0">
            <a:spAutoFit/>
          </a:bodyPr>
          <a:lstStyle/>
          <a:p>
            <a:pPr algn="ctr"/>
            <a:r>
              <a:rPr lang="es-ES" sz="2800" b="1" dirty="0" smtClean="0">
                <a:solidFill>
                  <a:schemeClr val="bg1"/>
                </a:solidFill>
                <a:latin typeface="Arial" pitchFamily="34" charset="0"/>
                <a:cs typeface="Arial" pitchFamily="34" charset="0"/>
              </a:rPr>
              <a:t>El valor del radio que se utiliza en la ecuación es el radio medio (</a:t>
            </a:r>
            <a:r>
              <a:rPr lang="es-ES" sz="2800" b="1" i="1" dirty="0" err="1" smtClean="0">
                <a:solidFill>
                  <a:schemeClr val="bg1"/>
                </a:solidFill>
                <a:latin typeface="Arial" pitchFamily="34" charset="0"/>
                <a:cs typeface="Arial" pitchFamily="34" charset="0"/>
              </a:rPr>
              <a:t>r</a:t>
            </a:r>
            <a:r>
              <a:rPr lang="es-ES" sz="2800" b="1" i="1" baseline="-25000" dirty="0" err="1" smtClean="0">
                <a:solidFill>
                  <a:schemeClr val="bg1"/>
                </a:solidFill>
                <a:latin typeface="Arial" pitchFamily="34" charset="0"/>
                <a:cs typeface="Arial" pitchFamily="34" charset="0"/>
              </a:rPr>
              <a:t>av</a:t>
            </a:r>
            <a:r>
              <a:rPr lang="es-ES" sz="2800" b="1" dirty="0" smtClean="0">
                <a:solidFill>
                  <a:schemeClr val="bg1"/>
                </a:solidFill>
                <a:latin typeface="Arial" pitchFamily="34" charset="0"/>
                <a:cs typeface="Arial" pitchFamily="34" charset="0"/>
              </a:rPr>
              <a:t>), expresado en cm</a:t>
            </a:r>
            <a:endParaRPr lang="es-ES" sz="2800" b="1" dirty="0">
              <a:solidFill>
                <a:schemeClr val="bg1"/>
              </a:solidFill>
              <a:latin typeface="Arial" pitchFamily="34" charset="0"/>
              <a:cs typeface="Arial" pitchFamily="34" charset="0"/>
            </a:endParaRPr>
          </a:p>
        </p:txBody>
      </p:sp>
      <p:sp>
        <p:nvSpPr>
          <p:cNvPr id="13" name="12 CuadroTexto"/>
          <p:cNvSpPr txBox="1"/>
          <p:nvPr/>
        </p:nvSpPr>
        <p:spPr>
          <a:xfrm>
            <a:off x="135470" y="6309155"/>
            <a:ext cx="89010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Conversión de las rpm en CCR (y viceversa)</a:t>
            </a:r>
            <a:endParaRPr lang="es-ES" sz="3200" b="1" dirty="0">
              <a:solidFill>
                <a:schemeClr val="bg1"/>
              </a:solidFill>
              <a:latin typeface="Arial" pitchFamily="34" charset="0"/>
              <a:cs typeface="Arial" pitchFamily="34" charset="0"/>
            </a:endParaRPr>
          </a:p>
        </p:txBody>
      </p:sp>
      <p:pic>
        <p:nvPicPr>
          <p:cNvPr id="62485"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378" y="1546979"/>
            <a:ext cx="2872446" cy="48069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CuadroTexto"/>
          <p:cNvSpPr txBox="1"/>
          <p:nvPr/>
        </p:nvSpPr>
        <p:spPr>
          <a:xfrm>
            <a:off x="3106202" y="2944252"/>
            <a:ext cx="5909562" cy="1292662"/>
          </a:xfrm>
          <a:prstGeom prst="rect">
            <a:avLst/>
          </a:prstGeom>
          <a:solidFill>
            <a:srgbClr val="CC3300"/>
          </a:solidFill>
        </p:spPr>
        <p:txBody>
          <a:bodyPr wrap="square" rtlCol="0">
            <a:spAutoFit/>
          </a:bodyPr>
          <a:lstStyle/>
          <a:p>
            <a:pPr algn="ctr"/>
            <a:r>
              <a:rPr lang="es-ES" sz="2600" b="1" dirty="0" smtClean="0">
                <a:solidFill>
                  <a:schemeClr val="bg1"/>
                </a:solidFill>
                <a:latin typeface="Arial" pitchFamily="34" charset="0"/>
                <a:cs typeface="Arial" pitchFamily="34" charset="0"/>
              </a:rPr>
              <a:t>La ecuación anterior se puede modificar. </a:t>
            </a:r>
            <a:r>
              <a:rPr lang="es-ES" sz="2400" b="1" dirty="0" smtClean="0">
                <a:solidFill>
                  <a:schemeClr val="bg1"/>
                </a:solidFill>
                <a:latin typeface="Arial" pitchFamily="34" charset="0"/>
                <a:cs typeface="Arial" pitchFamily="34" charset="0"/>
              </a:rPr>
              <a:t>Observa</a:t>
            </a:r>
            <a:r>
              <a:rPr lang="es-ES" sz="2600" b="1" dirty="0" smtClean="0">
                <a:solidFill>
                  <a:schemeClr val="bg1"/>
                </a:solidFill>
                <a:latin typeface="Arial" pitchFamily="34" charset="0"/>
                <a:cs typeface="Arial" pitchFamily="34" charset="0"/>
              </a:rPr>
              <a:t> que en este caso, el radio está expresado en mm</a:t>
            </a:r>
            <a:endParaRPr lang="es-ES" sz="2600" b="1" dirty="0">
              <a:solidFill>
                <a:schemeClr val="bg1"/>
              </a:solidFill>
              <a:latin typeface="Arial" pitchFamily="34" charset="0"/>
              <a:cs typeface="Arial" pitchFamily="34" charset="0"/>
            </a:endParaRPr>
          </a:p>
        </p:txBody>
      </p:sp>
      <p:sp>
        <p:nvSpPr>
          <p:cNvPr id="7" name="6 Rectángulo"/>
          <p:cNvSpPr/>
          <p:nvPr/>
        </p:nvSpPr>
        <p:spPr>
          <a:xfrm>
            <a:off x="3673482" y="5818716"/>
            <a:ext cx="1440160" cy="216024"/>
          </a:xfrm>
          <a:prstGeom prst="rect">
            <a:avLst/>
          </a:prstGeom>
          <a:solidFill>
            <a:srgbClr val="0000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43431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4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43" y="1822330"/>
            <a:ext cx="3756195" cy="1839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97" y="1459635"/>
            <a:ext cx="2634959" cy="2953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573302" y="2265175"/>
            <a:ext cx="2160240" cy="144016"/>
          </a:xfrm>
          <a:prstGeom prst="rect">
            <a:avLst/>
          </a:prstGeom>
          <a:solidFill>
            <a:srgbClr val="CC33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1115616" y="646326"/>
            <a:ext cx="6840760" cy="707886"/>
          </a:xfrm>
          <a:prstGeom prst="rect">
            <a:avLst/>
          </a:prstGeom>
          <a:solidFill>
            <a:srgbClr val="0000FF"/>
          </a:solidFill>
        </p:spPr>
        <p:txBody>
          <a:bodyPr wrap="square" rtlCol="0">
            <a:spAutoFit/>
          </a:bodyPr>
          <a:lstStyle/>
          <a:p>
            <a:pPr algn="ctr"/>
            <a:r>
              <a:rPr lang="es-ES" sz="2000" b="1" dirty="0" smtClean="0">
                <a:solidFill>
                  <a:schemeClr val="bg1"/>
                </a:solidFill>
                <a:latin typeface="Arial" pitchFamily="34" charset="0"/>
                <a:cs typeface="Arial" pitchFamily="34" charset="0"/>
              </a:rPr>
              <a:t>En la bibliografía siempre aparece el campo centrífugo relativo (las </a:t>
            </a:r>
            <a:r>
              <a:rPr lang="es-ES" sz="2000" b="1" i="1" dirty="0" smtClean="0">
                <a:solidFill>
                  <a:schemeClr val="bg1"/>
                </a:solidFill>
                <a:latin typeface="Arial" pitchFamily="34" charset="0"/>
                <a:cs typeface="Arial" pitchFamily="34" charset="0"/>
              </a:rPr>
              <a:t>g</a:t>
            </a:r>
            <a:r>
              <a:rPr lang="es-ES" sz="2000" b="1" dirty="0" smtClean="0">
                <a:solidFill>
                  <a:schemeClr val="bg1"/>
                </a:solidFill>
                <a:latin typeface="Arial" pitchFamily="34" charset="0"/>
                <a:cs typeface="Arial" pitchFamily="34" charset="0"/>
              </a:rPr>
              <a:t>), no las rpm a las que opera el rotor. </a:t>
            </a:r>
            <a:endParaRPr lang="es-ES" sz="2000" b="1" dirty="0">
              <a:solidFill>
                <a:schemeClr val="bg1"/>
              </a:solidFill>
              <a:latin typeface="Arial" pitchFamily="34" charset="0"/>
              <a:cs typeface="Arial" pitchFamily="34" charset="0"/>
            </a:endParaRPr>
          </a:p>
        </p:txBody>
      </p:sp>
      <p:pic>
        <p:nvPicPr>
          <p:cNvPr id="9524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5694" y="1830341"/>
            <a:ext cx="5159348" cy="18316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descr="Moving picture left pointing finger gif animatio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8576964">
            <a:off x="3196555" y="2013470"/>
            <a:ext cx="4667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15 CuadroTexto"/>
          <p:cNvSpPr txBox="1"/>
          <p:nvPr/>
        </p:nvSpPr>
        <p:spPr>
          <a:xfrm>
            <a:off x="5486463" y="3757091"/>
            <a:ext cx="3558579" cy="2554545"/>
          </a:xfrm>
          <a:prstGeom prst="rect">
            <a:avLst/>
          </a:prstGeom>
          <a:solidFill>
            <a:srgbClr val="FF0000"/>
          </a:solidFill>
        </p:spPr>
        <p:txBody>
          <a:bodyPr wrap="square" rtlCol="0">
            <a:spAutoFit/>
          </a:bodyPr>
          <a:lstStyle/>
          <a:p>
            <a:pPr algn="ctr"/>
            <a:r>
              <a:rPr lang="es-ES" sz="2000" b="1" dirty="0" smtClean="0">
                <a:solidFill>
                  <a:schemeClr val="bg1"/>
                </a:solidFill>
                <a:latin typeface="Arial" pitchFamily="34" charset="0"/>
                <a:cs typeface="Arial" pitchFamily="34" charset="0"/>
              </a:rPr>
              <a:t>De este modo, si en mi laboratorio no tenemos el rotor JA-21 pero sí tenemos el JA-14 (que es parecido), podemos calcular las rpm a las que hay que ponerlo para que el CCR sea de 20.000 </a:t>
            </a:r>
            <a:r>
              <a:rPr lang="es-ES" sz="2000" b="1" i="1" dirty="0" smtClean="0">
                <a:solidFill>
                  <a:schemeClr val="bg1"/>
                </a:solidFill>
                <a:latin typeface="Arial" pitchFamily="34" charset="0"/>
                <a:cs typeface="Arial" pitchFamily="34" charset="0"/>
              </a:rPr>
              <a:t>g</a:t>
            </a:r>
            <a:r>
              <a:rPr lang="es-ES" sz="2000" b="1" dirty="0" smtClean="0">
                <a:solidFill>
                  <a:schemeClr val="bg1"/>
                </a:solidFill>
                <a:latin typeface="Arial" pitchFamily="34" charset="0"/>
                <a:cs typeface="Arial" pitchFamily="34" charset="0"/>
              </a:rPr>
              <a:t> </a:t>
            </a:r>
            <a:endParaRPr lang="es-ES" sz="2000" b="1" dirty="0">
              <a:solidFill>
                <a:schemeClr val="bg1"/>
              </a:solidFill>
              <a:latin typeface="Arial" pitchFamily="34" charset="0"/>
              <a:cs typeface="Arial" pitchFamily="34" charset="0"/>
            </a:endParaRPr>
          </a:p>
        </p:txBody>
      </p:sp>
      <p:pic>
        <p:nvPicPr>
          <p:cNvPr id="9524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05" y="3754856"/>
            <a:ext cx="5357173" cy="2592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7 CuadroTexto"/>
          <p:cNvSpPr txBox="1"/>
          <p:nvPr/>
        </p:nvSpPr>
        <p:spPr>
          <a:xfrm>
            <a:off x="135470" y="6309155"/>
            <a:ext cx="8901026" cy="584775"/>
          </a:xfrm>
          <a:prstGeom prst="rect">
            <a:avLst/>
          </a:prstGeom>
          <a:noFill/>
        </p:spPr>
        <p:txBody>
          <a:bodyPr wrap="square" rtlCol="0">
            <a:spAutoFit/>
          </a:bodyPr>
          <a:lstStyle/>
          <a:p>
            <a:pPr algn="ctr"/>
            <a:r>
              <a:rPr lang="es-ES" sz="3200" b="1" dirty="0" smtClean="0">
                <a:solidFill>
                  <a:schemeClr val="bg1"/>
                </a:solidFill>
                <a:latin typeface="Arial" pitchFamily="34" charset="0"/>
                <a:cs typeface="Arial" pitchFamily="34" charset="0"/>
              </a:rPr>
              <a:t>En la bibliografía aparece el CCR, no las rpm</a:t>
            </a:r>
            <a:endParaRPr lang="es-ES"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6752545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28457</TotalTime>
  <Words>1277</Words>
  <Application>Microsoft Office PowerPoint</Application>
  <PresentationFormat>Presentación en pantalla (4:3)</PresentationFormat>
  <Paragraphs>146</Paragraphs>
  <Slides>43</Slides>
  <Notes>1</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2</vt:i4>
      </vt:variant>
      <vt:variant>
        <vt:lpstr>Títulos de diapositiva</vt:lpstr>
      </vt:variant>
      <vt:variant>
        <vt:i4>43</vt:i4>
      </vt:variant>
    </vt:vector>
  </HeadingPairs>
  <TitlesOfParts>
    <vt:vector size="50" baseType="lpstr">
      <vt:lpstr>Arial</vt:lpstr>
      <vt:lpstr>Calibri</vt:lpstr>
      <vt:lpstr>Symbol</vt:lpstr>
      <vt:lpstr>Times New Roman</vt:lpstr>
      <vt:lpstr>Tema de Office</vt:lpstr>
      <vt:lpstr>Ecuación</vt:lpstr>
      <vt:lpstr>Fotografía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UPV</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Juanma</dc:creator>
  <cp:lastModifiedBy>gbpgomaj</cp:lastModifiedBy>
  <cp:revision>128</cp:revision>
  <dcterms:created xsi:type="dcterms:W3CDTF">2015-11-04T11:09:10Z</dcterms:created>
  <dcterms:modified xsi:type="dcterms:W3CDTF">2021-11-23T10:17:24Z</dcterms:modified>
</cp:coreProperties>
</file>