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95" r:id="rId2"/>
    <p:sldId id="311" r:id="rId3"/>
    <p:sldId id="312" r:id="rId4"/>
    <p:sldId id="324" r:id="rId5"/>
    <p:sldId id="325" r:id="rId6"/>
    <p:sldId id="326" r:id="rId7"/>
    <p:sldId id="292" r:id="rId8"/>
    <p:sldId id="293" r:id="rId9"/>
    <p:sldId id="297" r:id="rId10"/>
    <p:sldId id="298" r:id="rId11"/>
    <p:sldId id="299" r:id="rId12"/>
    <p:sldId id="314" r:id="rId13"/>
    <p:sldId id="316" r:id="rId14"/>
    <p:sldId id="315" r:id="rId15"/>
    <p:sldId id="296" r:id="rId16"/>
    <p:sldId id="310" r:id="rId17"/>
    <p:sldId id="300" r:id="rId18"/>
    <p:sldId id="301" r:id="rId19"/>
    <p:sldId id="302" r:id="rId20"/>
    <p:sldId id="303" r:id="rId21"/>
    <p:sldId id="333" r:id="rId22"/>
    <p:sldId id="321" r:id="rId23"/>
    <p:sldId id="332" r:id="rId24"/>
    <p:sldId id="304" r:id="rId25"/>
    <p:sldId id="322" r:id="rId26"/>
    <p:sldId id="323" r:id="rId27"/>
    <p:sldId id="317" r:id="rId28"/>
    <p:sldId id="318" r:id="rId29"/>
    <p:sldId id="319" r:id="rId30"/>
    <p:sldId id="320" r:id="rId31"/>
    <p:sldId id="264" r:id="rId32"/>
    <p:sldId id="306" r:id="rId33"/>
    <p:sldId id="305" r:id="rId34"/>
    <p:sldId id="274" r:id="rId35"/>
    <p:sldId id="257" r:id="rId36"/>
    <p:sldId id="258" r:id="rId37"/>
    <p:sldId id="260" r:id="rId38"/>
    <p:sldId id="261" r:id="rId39"/>
    <p:sldId id="262" r:id="rId40"/>
    <p:sldId id="263" r:id="rId41"/>
    <p:sldId id="259" r:id="rId42"/>
    <p:sldId id="266" r:id="rId43"/>
    <p:sldId id="267" r:id="rId44"/>
    <p:sldId id="268" r:id="rId45"/>
    <p:sldId id="269" r:id="rId46"/>
    <p:sldId id="270" r:id="rId47"/>
    <p:sldId id="271" r:id="rId48"/>
    <p:sldId id="273" r:id="rId49"/>
    <p:sldId id="272" r:id="rId50"/>
    <p:sldId id="278" r:id="rId51"/>
    <p:sldId id="291" r:id="rId52"/>
    <p:sldId id="280" r:id="rId53"/>
    <p:sldId id="281" r:id="rId54"/>
    <p:sldId id="282" r:id="rId55"/>
    <p:sldId id="283" r:id="rId56"/>
    <p:sldId id="284" r:id="rId57"/>
    <p:sldId id="285" r:id="rId58"/>
    <p:sldId id="286" r:id="rId59"/>
    <p:sldId id="287" r:id="rId60"/>
    <p:sldId id="288" r:id="rId61"/>
    <p:sldId id="289" r:id="rId62"/>
    <p:sldId id="290" r:id="rId63"/>
    <p:sldId id="279" r:id="rId64"/>
    <p:sldId id="294" r:id="rId65"/>
    <p:sldId id="307" r:id="rId66"/>
    <p:sldId id="308" r:id="rId67"/>
    <p:sldId id="309" r:id="rId68"/>
    <p:sldId id="334" r:id="rId69"/>
    <p:sldId id="335" r:id="rId70"/>
    <p:sldId id="328" r:id="rId71"/>
    <p:sldId id="329" r:id="rId72"/>
    <p:sldId id="330" r:id="rId73"/>
    <p:sldId id="331" r:id="rId74"/>
    <p:sldId id="327" r:id="rId7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75799" autoAdjust="0"/>
  </p:normalViewPr>
  <p:slideViewPr>
    <p:cSldViewPr>
      <p:cViewPr varScale="1">
        <p:scale>
          <a:sx n="63" d="100"/>
          <a:sy n="63" d="100"/>
        </p:scale>
        <p:origin x="1925" y="58"/>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D:\UE%202018\PAC\Copia%20de%201-s2.0-S235234091830708X-mmc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E%202018\PAC\Copia%20de%201-s2.0-S0305750X15002703-mmc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E%202018\PAC\Copia%20de%201-s2.0-S0305750X15002703-mmc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E%202018\Presupuesto%20UE\budg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E%202018\Presupuesto%20UE\budge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s-ES" sz="2800"/>
              <a:t>Area agrícola por tamaño de la</a:t>
            </a:r>
            <a:r>
              <a:rPr lang="es-ES" sz="2800" baseline="0"/>
              <a:t> explotación</a:t>
            </a:r>
            <a:endParaRPr lang="es-ES"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2.4170511975390024E-2"/>
          <c:y val="8.5399898378917191E-2"/>
          <c:w val="0.95165897604922001"/>
          <c:h val="0.7902773867200017"/>
        </c:manualLayout>
      </c:layout>
      <c:barChart>
        <c:barDir val="col"/>
        <c:grouping val="clustered"/>
        <c:varyColors val="0"/>
        <c:ser>
          <c:idx val="0"/>
          <c:order val="0"/>
          <c:tx>
            <c:strRef>
              <c:f>Hoja1!$A$196</c:f>
              <c:strCache>
                <c:ptCount val="1"/>
                <c:pt idx="0">
                  <c:v>USA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Hoja1!$B$3:$L$3</c:f>
              <c:strCache>
                <c:ptCount val="11"/>
                <c:pt idx="0">
                  <c:v>0 to 1</c:v>
                </c:pt>
                <c:pt idx="1">
                  <c:v>1 to 2</c:v>
                </c:pt>
                <c:pt idx="2">
                  <c:v>2 to 5</c:v>
                </c:pt>
                <c:pt idx="3">
                  <c:v>5 to 10</c:v>
                </c:pt>
                <c:pt idx="4">
                  <c:v>10 to 20</c:v>
                </c:pt>
                <c:pt idx="5">
                  <c:v>20 to 50</c:v>
                </c:pt>
                <c:pt idx="6">
                  <c:v>50 to 100</c:v>
                </c:pt>
                <c:pt idx="7">
                  <c:v>100 to 200</c:v>
                </c:pt>
                <c:pt idx="8">
                  <c:v>200 to 500</c:v>
                </c:pt>
                <c:pt idx="9">
                  <c:v>500 to 1000</c:v>
                </c:pt>
                <c:pt idx="10">
                  <c:v>1000 to 100000</c:v>
                </c:pt>
              </c:strCache>
            </c:strRef>
          </c:cat>
          <c:val>
            <c:numRef>
              <c:f>Hoja1!$A$196:$L$196</c:f>
              <c:numCache>
                <c:formatCode>_(* #,##0.00_);_(* \(#,##0.00\);_(* "-"??_);_(@_)</c:formatCode>
                <c:ptCount val="12"/>
                <c:pt idx="0" formatCode="General">
                  <c:v>0</c:v>
                </c:pt>
                <c:pt idx="1">
                  <c:v>0</c:v>
                </c:pt>
                <c:pt idx="2">
                  <c:v>0</c:v>
                </c:pt>
                <c:pt idx="3" formatCode="0%">
                  <c:v>3.6725986718545135E-2</c:v>
                </c:pt>
                <c:pt idx="4" formatCode="0%">
                  <c:v>3.5003791664008958E-2</c:v>
                </c:pt>
                <c:pt idx="5" formatCode="0%">
                  <c:v>3.583299669026712E-2</c:v>
                </c:pt>
                <c:pt idx="6" formatCode="0%">
                  <c:v>1.4890254360413611E-2</c:v>
                </c:pt>
                <c:pt idx="7" formatCode="0%">
                  <c:v>3.6477933932912349E-2</c:v>
                </c:pt>
                <c:pt idx="8" formatCode="0%">
                  <c:v>7.29133445311448E-2</c:v>
                </c:pt>
                <c:pt idx="9" formatCode="0%">
                  <c:v>0.29941388670366198</c:v>
                </c:pt>
                <c:pt idx="10" formatCode="0%">
                  <c:v>0.46874180539904603</c:v>
                </c:pt>
                <c:pt idx="11" formatCode="0%">
                  <c:v>0</c:v>
                </c:pt>
              </c:numCache>
            </c:numRef>
          </c:val>
          <c:extLst>
            <c:ext xmlns:c16="http://schemas.microsoft.com/office/drawing/2014/chart" uri="{C3380CC4-5D6E-409C-BE32-E72D297353CC}">
              <c16:uniqueId val="{00000000-3E41-4C25-93C3-10571612CF1B}"/>
            </c:ext>
          </c:extLst>
        </c:ser>
        <c:ser>
          <c:idx val="1"/>
          <c:order val="1"/>
          <c:tx>
            <c:strRef>
              <c:f>Hoja1!$A$197</c:f>
              <c:strCache>
                <c:ptCount val="1"/>
                <c:pt idx="0">
                  <c:v>EU28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Hoja1!$B$3:$L$3</c:f>
              <c:strCache>
                <c:ptCount val="11"/>
                <c:pt idx="0">
                  <c:v>0 to 1</c:v>
                </c:pt>
                <c:pt idx="1">
                  <c:v>1 to 2</c:v>
                </c:pt>
                <c:pt idx="2">
                  <c:v>2 to 5</c:v>
                </c:pt>
                <c:pt idx="3">
                  <c:v>5 to 10</c:v>
                </c:pt>
                <c:pt idx="4">
                  <c:v>10 to 20</c:v>
                </c:pt>
                <c:pt idx="5">
                  <c:v>20 to 50</c:v>
                </c:pt>
                <c:pt idx="6">
                  <c:v>50 to 100</c:v>
                </c:pt>
                <c:pt idx="7">
                  <c:v>100 to 200</c:v>
                </c:pt>
                <c:pt idx="8">
                  <c:v>200 to 500</c:v>
                </c:pt>
                <c:pt idx="9">
                  <c:v>500 to 1000</c:v>
                </c:pt>
                <c:pt idx="10">
                  <c:v>1000 to 100000</c:v>
                </c:pt>
              </c:strCache>
            </c:strRef>
          </c:cat>
          <c:val>
            <c:numRef>
              <c:f>Hoja1!$A$197:$L$197</c:f>
              <c:numCache>
                <c:formatCode>0%</c:formatCode>
                <c:ptCount val="12"/>
                <c:pt idx="0" formatCode="General">
                  <c:v>0</c:v>
                </c:pt>
                <c:pt idx="1">
                  <c:v>9.0739073214656761E-3</c:v>
                </c:pt>
                <c:pt idx="2">
                  <c:v>1.6046731777146685E-2</c:v>
                </c:pt>
                <c:pt idx="3">
                  <c:v>4.8832860012467956E-2</c:v>
                </c:pt>
                <c:pt idx="4">
                  <c:v>5.6821592666989905E-2</c:v>
                </c:pt>
                <c:pt idx="5">
                  <c:v>7.5835238161206159E-2</c:v>
                </c:pt>
                <c:pt idx="6">
                  <c:v>0.13353420609083144</c:v>
                </c:pt>
                <c:pt idx="7">
                  <c:v>0.15096626723003395</c:v>
                </c:pt>
                <c:pt idx="8">
                  <c:v>0.42078224931310754</c:v>
                </c:pt>
                <c:pt idx="9">
                  <c:v>2.3804576204659322E-2</c:v>
                </c:pt>
                <c:pt idx="10">
                  <c:v>2.366604326845374E-2</c:v>
                </c:pt>
                <c:pt idx="11">
                  <c:v>4.0636327953637648E-2</c:v>
                </c:pt>
              </c:numCache>
            </c:numRef>
          </c:val>
          <c:extLst>
            <c:ext xmlns:c16="http://schemas.microsoft.com/office/drawing/2014/chart" uri="{C3380CC4-5D6E-409C-BE32-E72D297353CC}">
              <c16:uniqueId val="{00000001-3E41-4C25-93C3-10571612CF1B}"/>
            </c:ext>
          </c:extLst>
        </c:ser>
        <c:dLbls>
          <c:showLegendKey val="0"/>
          <c:showVal val="0"/>
          <c:showCatName val="0"/>
          <c:showSerName val="0"/>
          <c:showPercent val="0"/>
          <c:showBubbleSize val="0"/>
        </c:dLbls>
        <c:gapWidth val="131"/>
        <c:axId val="322111632"/>
        <c:axId val="322111960"/>
      </c:barChart>
      <c:catAx>
        <c:axId val="32211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322111960"/>
        <c:crosses val="autoZero"/>
        <c:auto val="1"/>
        <c:lblAlgn val="ctr"/>
        <c:lblOffset val="100"/>
        <c:noMultiLvlLbl val="0"/>
      </c:catAx>
      <c:valAx>
        <c:axId val="322111960"/>
        <c:scaling>
          <c:orientation val="minMax"/>
        </c:scaling>
        <c:delete val="1"/>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crossAx val="322111632"/>
        <c:crosses val="autoZero"/>
        <c:crossBetween val="between"/>
      </c:valAx>
      <c:spPr>
        <a:noFill/>
        <a:ln>
          <a:noFill/>
        </a:ln>
        <a:effectLst/>
      </c:spPr>
    </c:plotArea>
    <c:legend>
      <c:legendPos val="b"/>
      <c:layout>
        <c:manualLayout>
          <c:xMode val="edge"/>
          <c:yMode val="edge"/>
          <c:x val="7.8630588670652868E-2"/>
          <c:y val="0.3292818606007582"/>
          <c:w val="0.37195147322590527"/>
          <c:h val="6.935930172723478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'WEB table 2'!$P$34:$P$62</c:f>
              <c:strCache>
                <c:ptCount val="29"/>
                <c:pt idx="0">
                  <c:v>Australia</c:v>
                </c:pt>
                <c:pt idx="1">
                  <c:v>Argentina</c:v>
                </c:pt>
                <c:pt idx="2">
                  <c:v>Uruguay</c:v>
                </c:pt>
                <c:pt idx="3">
                  <c:v>Canada</c:v>
                </c:pt>
                <c:pt idx="4">
                  <c:v>New Zealand</c:v>
                </c:pt>
                <c:pt idx="5">
                  <c:v>United States of America</c:v>
                </c:pt>
                <c:pt idx="6">
                  <c:v>Sweden</c:v>
                </c:pt>
                <c:pt idx="7">
                  <c:v>Chile</c:v>
                </c:pt>
                <c:pt idx="8">
                  <c:v>Paraguay</c:v>
                </c:pt>
                <c:pt idx="9">
                  <c:v>Brazil</c:v>
                </c:pt>
                <c:pt idx="10">
                  <c:v>Finland</c:v>
                </c:pt>
                <c:pt idx="11">
                  <c:v>United Kingdom</c:v>
                </c:pt>
                <c:pt idx="12">
                  <c:v>Venezuela</c:v>
                </c:pt>
                <c:pt idx="13">
                  <c:v>New Caledonia</c:v>
                </c:pt>
                <c:pt idx="14">
                  <c:v>Denmark</c:v>
                </c:pt>
                <c:pt idx="15">
                  <c:v>Luxembourg</c:v>
                </c:pt>
                <c:pt idx="16">
                  <c:v>France</c:v>
                </c:pt>
                <c:pt idx="17">
                  <c:v>Mexico</c:v>
                </c:pt>
                <c:pt idx="18">
                  <c:v>Germany</c:v>
                </c:pt>
                <c:pt idx="19">
                  <c:v>Costa Rica</c:v>
                </c:pt>
                <c:pt idx="20">
                  <c:v>Austria</c:v>
                </c:pt>
                <c:pt idx="21">
                  <c:v>Ireland</c:v>
                </c:pt>
                <c:pt idx="22">
                  <c:v>Nicaragua</c:v>
                </c:pt>
                <c:pt idx="23">
                  <c:v>Colombia</c:v>
                </c:pt>
                <c:pt idx="24">
                  <c:v>Spain</c:v>
                </c:pt>
                <c:pt idx="25">
                  <c:v>Belgium</c:v>
                </c:pt>
                <c:pt idx="26">
                  <c:v>Belize</c:v>
                </c:pt>
                <c:pt idx="27">
                  <c:v>Netherlands</c:v>
                </c:pt>
                <c:pt idx="28">
                  <c:v>Peru</c:v>
                </c:pt>
              </c:strCache>
            </c:strRef>
          </c:cat>
          <c:val>
            <c:numRef>
              <c:f>'WEB table 2'!$Q$34:$Q$62</c:f>
              <c:numCache>
                <c:formatCode>_-* #,##0\ _€_-;\-* #,##0\ _€_-;_-* "-"??\ _€_-;_-@_-</c:formatCode>
                <c:ptCount val="29"/>
                <c:pt idx="0">
                  <c:v>3243.2107375672522</c:v>
                </c:pt>
                <c:pt idx="1">
                  <c:v>582.45189434319843</c:v>
                </c:pt>
                <c:pt idx="2">
                  <c:v>287.40408884843606</c:v>
                </c:pt>
                <c:pt idx="3">
                  <c:v>273.38046273534667</c:v>
                </c:pt>
                <c:pt idx="4">
                  <c:v>223.43354285714287</c:v>
                </c:pt>
                <c:pt idx="5">
                  <c:v>178.35385691377382</c:v>
                </c:pt>
                <c:pt idx="6">
                  <c:v>93.869180690332882</c:v>
                </c:pt>
                <c:pt idx="7">
                  <c:v>83.73786067262364</c:v>
                </c:pt>
                <c:pt idx="8">
                  <c:v>77.526396307544076</c:v>
                </c:pt>
                <c:pt idx="9">
                  <c:v>72.76153679165985</c:v>
                </c:pt>
                <c:pt idx="10">
                  <c:v>72.244488237467664</c:v>
                </c:pt>
                <c:pt idx="11">
                  <c:v>70.858006430868173</c:v>
                </c:pt>
                <c:pt idx="12">
                  <c:v>60.024855333257484</c:v>
                </c:pt>
                <c:pt idx="13">
                  <c:v>51.945640473627556</c:v>
                </c:pt>
                <c:pt idx="14">
                  <c:v>49.7791803562165</c:v>
                </c:pt>
                <c:pt idx="15">
                  <c:v>48.967971530249109</c:v>
                </c:pt>
                <c:pt idx="16">
                  <c:v>45.039499254304694</c:v>
                </c:pt>
                <c:pt idx="17">
                  <c:v>41.425023260069089</c:v>
                </c:pt>
                <c:pt idx="18">
                  <c:v>40.465081786592087</c:v>
                </c:pt>
                <c:pt idx="19">
                  <c:v>38.283220127019938</c:v>
                </c:pt>
                <c:pt idx="20">
                  <c:v>34.113450644207148</c:v>
                </c:pt>
                <c:pt idx="21">
                  <c:v>33.314279658023032</c:v>
                </c:pt>
                <c:pt idx="22">
                  <c:v>31.343249026554883</c:v>
                </c:pt>
                <c:pt idx="23">
                  <c:v>25.078183090615486</c:v>
                </c:pt>
                <c:pt idx="24">
                  <c:v>23.905923978835403</c:v>
                </c:pt>
                <c:pt idx="25">
                  <c:v>23.12072597634095</c:v>
                </c:pt>
                <c:pt idx="26">
                  <c:v>23.007901189719373</c:v>
                </c:pt>
                <c:pt idx="27">
                  <c:v>22.051107828655834</c:v>
                </c:pt>
                <c:pt idx="28">
                  <c:v>20.147476199234571</c:v>
                </c:pt>
              </c:numCache>
            </c:numRef>
          </c:val>
          <c:extLst>
            <c:ext xmlns:c16="http://schemas.microsoft.com/office/drawing/2014/chart" uri="{C3380CC4-5D6E-409C-BE32-E72D297353CC}">
              <c16:uniqueId val="{00000000-6148-433D-9E48-3026019A4AF5}"/>
            </c:ext>
          </c:extLst>
        </c:ser>
        <c:dLbls>
          <c:showLegendKey val="0"/>
          <c:showVal val="0"/>
          <c:showCatName val="0"/>
          <c:showSerName val="0"/>
          <c:showPercent val="0"/>
          <c:showBubbleSize val="0"/>
        </c:dLbls>
        <c:gapWidth val="182"/>
        <c:axId val="319220280"/>
        <c:axId val="323622536"/>
      </c:barChart>
      <c:catAx>
        <c:axId val="319220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3622536"/>
        <c:crosses val="autoZero"/>
        <c:auto val="1"/>
        <c:lblAlgn val="ctr"/>
        <c:lblOffset val="100"/>
        <c:noMultiLvlLbl val="0"/>
      </c:catAx>
      <c:valAx>
        <c:axId val="323622536"/>
        <c:scaling>
          <c:orientation val="minMax"/>
        </c:scaling>
        <c:delete val="0"/>
        <c:axPos val="t"/>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19220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'WEB table 2'!$P$35:$P$62</c:f>
              <c:strCache>
                <c:ptCount val="28"/>
                <c:pt idx="0">
                  <c:v>Argentina</c:v>
                </c:pt>
                <c:pt idx="1">
                  <c:v>Uruguay</c:v>
                </c:pt>
                <c:pt idx="2">
                  <c:v>Canada</c:v>
                </c:pt>
                <c:pt idx="3">
                  <c:v>New Zealand</c:v>
                </c:pt>
                <c:pt idx="4">
                  <c:v>United States of America</c:v>
                </c:pt>
                <c:pt idx="5">
                  <c:v>Sweden</c:v>
                </c:pt>
                <c:pt idx="6">
                  <c:v>Chile</c:v>
                </c:pt>
                <c:pt idx="7">
                  <c:v>Paraguay</c:v>
                </c:pt>
                <c:pt idx="8">
                  <c:v>Brazil</c:v>
                </c:pt>
                <c:pt idx="9">
                  <c:v>Finland</c:v>
                </c:pt>
                <c:pt idx="10">
                  <c:v>United Kingdom</c:v>
                </c:pt>
                <c:pt idx="11">
                  <c:v>Venezuela</c:v>
                </c:pt>
                <c:pt idx="12">
                  <c:v>New Caledonia</c:v>
                </c:pt>
                <c:pt idx="13">
                  <c:v>Denmark</c:v>
                </c:pt>
                <c:pt idx="14">
                  <c:v>Luxembourg</c:v>
                </c:pt>
                <c:pt idx="15">
                  <c:v>France</c:v>
                </c:pt>
                <c:pt idx="16">
                  <c:v>Mexico</c:v>
                </c:pt>
                <c:pt idx="17">
                  <c:v>Germany</c:v>
                </c:pt>
                <c:pt idx="18">
                  <c:v>Costa Rica</c:v>
                </c:pt>
                <c:pt idx="19">
                  <c:v>Austria</c:v>
                </c:pt>
                <c:pt idx="20">
                  <c:v>Ireland</c:v>
                </c:pt>
                <c:pt idx="21">
                  <c:v>Nicaragua</c:v>
                </c:pt>
                <c:pt idx="22">
                  <c:v>Colombia</c:v>
                </c:pt>
                <c:pt idx="23">
                  <c:v>Spain</c:v>
                </c:pt>
                <c:pt idx="24">
                  <c:v>Belgium</c:v>
                </c:pt>
                <c:pt idx="25">
                  <c:v>Belize</c:v>
                </c:pt>
                <c:pt idx="26">
                  <c:v>Netherlands</c:v>
                </c:pt>
                <c:pt idx="27">
                  <c:v>Peru</c:v>
                </c:pt>
              </c:strCache>
            </c:strRef>
          </c:cat>
          <c:val>
            <c:numRef>
              <c:f>'WEB table 2'!$Q$35:$Q$62</c:f>
              <c:numCache>
                <c:formatCode>_-* #,##0\ _€_-;\-* #,##0\ _€_-;_-* "-"??\ _€_-;_-@_-</c:formatCode>
                <c:ptCount val="28"/>
                <c:pt idx="0">
                  <c:v>582.45189434319843</c:v>
                </c:pt>
                <c:pt idx="1">
                  <c:v>287.40408884843606</c:v>
                </c:pt>
                <c:pt idx="2">
                  <c:v>273.38046273534667</c:v>
                </c:pt>
                <c:pt idx="3">
                  <c:v>223.43354285714287</c:v>
                </c:pt>
                <c:pt idx="4">
                  <c:v>178.35385691377382</c:v>
                </c:pt>
                <c:pt idx="5">
                  <c:v>93.869180690332882</c:v>
                </c:pt>
                <c:pt idx="6">
                  <c:v>83.73786067262364</c:v>
                </c:pt>
                <c:pt idx="7">
                  <c:v>77.526396307544076</c:v>
                </c:pt>
                <c:pt idx="8">
                  <c:v>72.76153679165985</c:v>
                </c:pt>
                <c:pt idx="9">
                  <c:v>72.244488237467664</c:v>
                </c:pt>
                <c:pt idx="10">
                  <c:v>70.858006430868173</c:v>
                </c:pt>
                <c:pt idx="11">
                  <c:v>60.024855333257484</c:v>
                </c:pt>
                <c:pt idx="12">
                  <c:v>51.945640473627556</c:v>
                </c:pt>
                <c:pt idx="13">
                  <c:v>49.7791803562165</c:v>
                </c:pt>
                <c:pt idx="14">
                  <c:v>48.967971530249109</c:v>
                </c:pt>
                <c:pt idx="15">
                  <c:v>45.039499254304694</c:v>
                </c:pt>
                <c:pt idx="16">
                  <c:v>41.425023260069089</c:v>
                </c:pt>
                <c:pt idx="17">
                  <c:v>40.465081786592087</c:v>
                </c:pt>
                <c:pt idx="18">
                  <c:v>38.283220127019938</c:v>
                </c:pt>
                <c:pt idx="19">
                  <c:v>34.113450644207148</c:v>
                </c:pt>
                <c:pt idx="20">
                  <c:v>33.314279658023032</c:v>
                </c:pt>
                <c:pt idx="21">
                  <c:v>31.343249026554883</c:v>
                </c:pt>
                <c:pt idx="22">
                  <c:v>25.078183090615486</c:v>
                </c:pt>
                <c:pt idx="23">
                  <c:v>23.905923978835403</c:v>
                </c:pt>
                <c:pt idx="24">
                  <c:v>23.12072597634095</c:v>
                </c:pt>
                <c:pt idx="25">
                  <c:v>23.007901189719373</c:v>
                </c:pt>
                <c:pt idx="26">
                  <c:v>22.051107828655834</c:v>
                </c:pt>
                <c:pt idx="27">
                  <c:v>20.147476199234571</c:v>
                </c:pt>
              </c:numCache>
            </c:numRef>
          </c:val>
          <c:extLst>
            <c:ext xmlns:c16="http://schemas.microsoft.com/office/drawing/2014/chart" uri="{C3380CC4-5D6E-409C-BE32-E72D297353CC}">
              <c16:uniqueId val="{00000000-650C-40CC-A3BE-CBF651202DA5}"/>
            </c:ext>
          </c:extLst>
        </c:ser>
        <c:dLbls>
          <c:showLegendKey val="0"/>
          <c:showVal val="0"/>
          <c:showCatName val="0"/>
          <c:showSerName val="0"/>
          <c:showPercent val="0"/>
          <c:showBubbleSize val="0"/>
        </c:dLbls>
        <c:gapWidth val="182"/>
        <c:axId val="319220280"/>
        <c:axId val="323622536"/>
      </c:barChart>
      <c:catAx>
        <c:axId val="319220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3622536"/>
        <c:crosses val="autoZero"/>
        <c:auto val="1"/>
        <c:lblAlgn val="ctr"/>
        <c:lblOffset val="100"/>
        <c:noMultiLvlLbl val="0"/>
      </c:catAx>
      <c:valAx>
        <c:axId val="323622536"/>
        <c:scaling>
          <c:orientation val="minMax"/>
        </c:scaling>
        <c:delete val="0"/>
        <c:axPos val="t"/>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19220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15048118985126"/>
          <c:y val="2.8997955010224962E-2"/>
          <c:w val="0.83329396325459315"/>
          <c:h val="0.84644896381817303"/>
        </c:manualLayout>
      </c:layout>
      <c:lineChart>
        <c:grouping val="standard"/>
        <c:varyColors val="0"/>
        <c:ser>
          <c:idx val="0"/>
          <c:order val="0"/>
          <c:spPr>
            <a:ln w="28575" cap="rnd">
              <a:solidFill>
                <a:schemeClr val="accent1"/>
              </a:solidFill>
              <a:round/>
            </a:ln>
            <a:effectLst/>
          </c:spPr>
          <c:marker>
            <c:symbol val="none"/>
          </c:marker>
          <c:dLbls>
            <c:dLbl>
              <c:idx val="41"/>
              <c:layout>
                <c:manualLayout>
                  <c:x val="-2.3368413304665804E-2"/>
                  <c:y val="-6.217005148238426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17-4D5D-9F76-51358341163D}"/>
                </c:ext>
              </c:extLst>
            </c:dLbl>
            <c:dLbl>
              <c:idx val="42"/>
              <c:layout>
                <c:manualLayout>
                  <c:x val="-8.6111111111111208E-2"/>
                  <c:y val="6.134969325153374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17-4D5D-9F76-51358341163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'1958-2006'!$I$3:$BK$3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cat>
          <c:val>
            <c:numRef>
              <c:f>'1958-2006'!$I$62:$BK$62</c:f>
              <c:numCache>
                <c:formatCode>_-* #,##0\ _€_-;\-* #,##0\ _€_-;_-* "-"??\ _€_-;_-@_-</c:formatCode>
                <c:ptCount val="55"/>
                <c:pt idx="0">
                  <c:v>313.32953485373639</c:v>
                </c:pt>
                <c:pt idx="1">
                  <c:v>657.85200316424596</c:v>
                </c:pt>
                <c:pt idx="2">
                  <c:v>3685.3976393909525</c:v>
                </c:pt>
                <c:pt idx="3">
                  <c:v>11145.496340745594</c:v>
                </c:pt>
                <c:pt idx="4">
                  <c:v>13960.07465462465</c:v>
                </c:pt>
                <c:pt idx="5">
                  <c:v>24062.504344424018</c:v>
                </c:pt>
                <c:pt idx="6">
                  <c:v>13133.256290917472</c:v>
                </c:pt>
                <c:pt idx="7">
                  <c:v>17269.228966189097</c:v>
                </c:pt>
                <c:pt idx="8">
                  <c:v>23414.347689694987</c:v>
                </c:pt>
                <c:pt idx="9">
                  <c:v>20037.737779422609</c:v>
                </c:pt>
                <c:pt idx="10">
                  <c:v>22186.646108146164</c:v>
                </c:pt>
                <c:pt idx="11">
                  <c:v>26659.372608628302</c:v>
                </c:pt>
                <c:pt idx="12">
                  <c:v>28123.580267994443</c:v>
                </c:pt>
                <c:pt idx="13">
                  <c:v>35707.055943974163</c:v>
                </c:pt>
                <c:pt idx="14">
                  <c:v>38460.528875205826</c:v>
                </c:pt>
                <c:pt idx="15">
                  <c:v>37804.690085638584</c:v>
                </c:pt>
                <c:pt idx="16">
                  <c:v>30361.647703653176</c:v>
                </c:pt>
                <c:pt idx="17">
                  <c:v>39962.577241121828</c:v>
                </c:pt>
                <c:pt idx="18">
                  <c:v>43725.279479420482</c:v>
                </c:pt>
                <c:pt idx="19">
                  <c:v>44575.100695837798</c:v>
                </c:pt>
                <c:pt idx="20">
                  <c:v>45918.394658174126</c:v>
                </c:pt>
                <c:pt idx="21">
                  <c:v>51756.376293595567</c:v>
                </c:pt>
                <c:pt idx="22">
                  <c:v>51780.984698113942</c:v>
                </c:pt>
                <c:pt idx="23">
                  <c:v>56539.833165604992</c:v>
                </c:pt>
                <c:pt idx="24">
                  <c:v>53032.784770190083</c:v>
                </c:pt>
                <c:pt idx="25">
                  <c:v>54676.064988334059</c:v>
                </c:pt>
                <c:pt idx="26">
                  <c:v>66664.671075057879</c:v>
                </c:pt>
                <c:pt idx="27">
                  <c:v>70343.06350301503</c:v>
                </c:pt>
                <c:pt idx="28">
                  <c:v>75996.905689354273</c:v>
                </c:pt>
                <c:pt idx="29">
                  <c:v>65457.423219810953</c:v>
                </c:pt>
                <c:pt idx="30">
                  <c:v>70113.456613137503</c:v>
                </c:pt>
                <c:pt idx="31">
                  <c:v>81714.085375015769</c:v>
                </c:pt>
                <c:pt idx="32">
                  <c:v>84082.747872132517</c:v>
                </c:pt>
                <c:pt idx="33">
                  <c:v>84080.433491768999</c:v>
                </c:pt>
                <c:pt idx="34">
                  <c:v>85903.6296138693</c:v>
                </c:pt>
                <c:pt idx="35">
                  <c:v>79873.343093322954</c:v>
                </c:pt>
                <c:pt idx="36">
                  <c:v>76761.108554609644</c:v>
                </c:pt>
                <c:pt idx="37">
                  <c:v>79644.559021449677</c:v>
                </c:pt>
                <c:pt idx="38">
                  <c:v>81369.970968166832</c:v>
                </c:pt>
                <c:pt idx="39">
                  <c:v>86792.306184236033</c:v>
                </c:pt>
                <c:pt idx="40">
                  <c:v>88444.409660551944</c:v>
                </c:pt>
                <c:pt idx="41">
                  <c:v>87915.695541621695</c:v>
                </c:pt>
                <c:pt idx="42">
                  <c:v>47678.540364992215</c:v>
                </c:pt>
                <c:pt idx="43">
                  <c:v>47135.591837852779</c:v>
                </c:pt>
                <c:pt idx="44">
                  <c:v>47079.67129810094</c:v>
                </c:pt>
                <c:pt idx="45">
                  <c:v>47146</c:v>
                </c:pt>
                <c:pt idx="46">
                  <c:v>47079.814961619442</c:v>
                </c:pt>
                <c:pt idx="47">
                  <c:v>46926.827945510049</c:v>
                </c:pt>
                <c:pt idx="48">
                  <c:v>46779.35058099564</c:v>
                </c:pt>
                <c:pt idx="49">
                  <c:v>42040.875169548031</c:v>
                </c:pt>
                <c:pt idx="50">
                  <c:v>41731.850135992201</c:v>
                </c:pt>
                <c:pt idx="51">
                  <c:v>41546.870118766805</c:v>
                </c:pt>
                <c:pt idx="52">
                  <c:v>41236.107008125517</c:v>
                </c:pt>
                <c:pt idx="53">
                  <c:v>40627.076542019538</c:v>
                </c:pt>
                <c:pt idx="54">
                  <c:v>39992.720098503407</c:v>
                </c:pt>
              </c:numCache>
            </c:numRef>
          </c:val>
          <c:smooth val="0"/>
          <c:extLst>
            <c:ext xmlns:c16="http://schemas.microsoft.com/office/drawing/2014/chart" uri="{C3380CC4-5D6E-409C-BE32-E72D297353CC}">
              <c16:uniqueId val="{00000002-5517-4D5D-9F76-51358341163D}"/>
            </c:ext>
          </c:extLst>
        </c:ser>
        <c:dLbls>
          <c:showLegendKey val="0"/>
          <c:showVal val="0"/>
          <c:showCatName val="0"/>
          <c:showSerName val="0"/>
          <c:showPercent val="0"/>
          <c:showBubbleSize val="0"/>
        </c:dLbls>
        <c:smooth val="0"/>
        <c:axId val="325078328"/>
        <c:axId val="325077672"/>
      </c:lineChart>
      <c:catAx>
        <c:axId val="32507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5077672"/>
        <c:crossesAt val="0"/>
        <c:auto val="1"/>
        <c:lblAlgn val="ctr"/>
        <c:lblOffset val="100"/>
        <c:noMultiLvlLbl val="0"/>
      </c:catAx>
      <c:valAx>
        <c:axId val="325077672"/>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507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La PAC a precios en los presupuestos de la 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3615048118985126"/>
          <c:y val="2.8997955010224962E-2"/>
          <c:w val="0.83329396325459315"/>
          <c:h val="0.84644896381817303"/>
        </c:manualLayout>
      </c:layout>
      <c:lineChart>
        <c:grouping val="standard"/>
        <c:varyColors val="0"/>
        <c:ser>
          <c:idx val="0"/>
          <c:order val="0"/>
          <c:spPr>
            <a:ln w="28575" cap="rnd">
              <a:solidFill>
                <a:schemeClr val="accent1"/>
              </a:solidFill>
              <a:round/>
            </a:ln>
            <a:effectLst/>
          </c:spPr>
          <c:marker>
            <c:symbol val="none"/>
          </c:marker>
          <c:dLbls>
            <c:dLbl>
              <c:idx val="41"/>
              <c:layout>
                <c:manualLayout>
                  <c:x val="-1.5430938745277466E-3"/>
                  <c:y val="-7.51497561913141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E6-4FB7-B35E-07D11EC347D5}"/>
                </c:ext>
              </c:extLst>
            </c:dLbl>
            <c:dLbl>
              <c:idx val="42"/>
              <c:layout>
                <c:manualLayout>
                  <c:x val="-8.6111111111111208E-2"/>
                  <c:y val="6.134969325153374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E6-4FB7-B35E-07D11EC347D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'1958-2006'!$I$3:$BL$3</c:f>
              <c:numCache>
                <c:formatCode>General</c:formatCode>
                <c:ptCount val="56"/>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numCache>
            </c:numRef>
          </c:cat>
          <c:val>
            <c:numRef>
              <c:f>'1958-2006'!$I$64:$BL$64</c:f>
              <c:numCache>
                <c:formatCode>0%</c:formatCode>
                <c:ptCount val="56"/>
                <c:pt idx="0">
                  <c:v>0.43472584856396868</c:v>
                </c:pt>
                <c:pt idx="1">
                  <c:v>0.58146964856230043</c:v>
                </c:pt>
                <c:pt idx="2">
                  <c:v>0.88447805082965769</c:v>
                </c:pt>
                <c:pt idx="3">
                  <c:v>0.8859466361986692</c:v>
                </c:pt>
                <c:pt idx="4">
                  <c:v>0.9131667366652666</c:v>
                </c:pt>
                <c:pt idx="5">
                  <c:v>0.94632518019614797</c:v>
                </c:pt>
                <c:pt idx="6">
                  <c:v>0.84889674233156631</c:v>
                </c:pt>
                <c:pt idx="7">
                  <c:v>0.83992569580117216</c:v>
                </c:pt>
                <c:pt idx="8">
                  <c:v>0.85978424931190622</c:v>
                </c:pt>
                <c:pt idx="9">
                  <c:v>0.77523620089507717</c:v>
                </c:pt>
                <c:pt idx="10">
                  <c:v>0.80850624903299018</c:v>
                </c:pt>
                <c:pt idx="11">
                  <c:v>0.8278018723224202</c:v>
                </c:pt>
                <c:pt idx="12">
                  <c:v>0.83249579322107636</c:v>
                </c:pt>
                <c:pt idx="13">
                  <c:v>0.83608762809546755</c:v>
                </c:pt>
                <c:pt idx="14">
                  <c:v>0.83699114670867114</c:v>
                </c:pt>
                <c:pt idx="15">
                  <c:v>0.82614316434701995</c:v>
                </c:pt>
                <c:pt idx="16">
                  <c:v>0.65612659370416337</c:v>
                </c:pt>
                <c:pt idx="17">
                  <c:v>0.82218997928635651</c:v>
                </c:pt>
                <c:pt idx="18">
                  <c:v>0.81070350118338363</c:v>
                </c:pt>
                <c:pt idx="19">
                  <c:v>0.79576388222174632</c:v>
                </c:pt>
                <c:pt idx="20">
                  <c:v>0.84079548431315565</c:v>
                </c:pt>
                <c:pt idx="21">
                  <c:v>0.80122507599047155</c:v>
                </c:pt>
                <c:pt idx="22">
                  <c:v>0.82106988144094839</c:v>
                </c:pt>
                <c:pt idx="23">
                  <c:v>0.79993028080259965</c:v>
                </c:pt>
                <c:pt idx="24">
                  <c:v>0.79364086257363753</c:v>
                </c:pt>
                <c:pt idx="25">
                  <c:v>0.79876721686498164</c:v>
                </c:pt>
                <c:pt idx="26">
                  <c:v>0.8423415173816029</c:v>
                </c:pt>
                <c:pt idx="27">
                  <c:v>0.84856608457485194</c:v>
                </c:pt>
                <c:pt idx="28">
                  <c:v>0.85537807524767151</c:v>
                </c:pt>
                <c:pt idx="29">
                  <c:v>0.82372779557674569</c:v>
                </c:pt>
                <c:pt idx="30">
                  <c:v>0.80714949043839435</c:v>
                </c:pt>
                <c:pt idx="31">
                  <c:v>0.83015024885697153</c:v>
                </c:pt>
                <c:pt idx="32">
                  <c:v>0.835741069493392</c:v>
                </c:pt>
                <c:pt idx="33">
                  <c:v>0.83696451820703011</c:v>
                </c:pt>
                <c:pt idx="34">
                  <c:v>0.83656319917213218</c:v>
                </c:pt>
                <c:pt idx="35">
                  <c:v>0.81991922823059127</c:v>
                </c:pt>
                <c:pt idx="36">
                  <c:v>0.80377170649112373</c:v>
                </c:pt>
                <c:pt idx="37">
                  <c:v>0.80190215902161355</c:v>
                </c:pt>
                <c:pt idx="38">
                  <c:v>0.80357450541188258</c:v>
                </c:pt>
                <c:pt idx="39">
                  <c:v>0.78162130681988751</c:v>
                </c:pt>
                <c:pt idx="40">
                  <c:v>0.78067607952338269</c:v>
                </c:pt>
                <c:pt idx="41">
                  <c:v>0.77877359917133548</c:v>
                </c:pt>
                <c:pt idx="42">
                  <c:v>0.37449054750797939</c:v>
                </c:pt>
                <c:pt idx="43">
                  <c:v>0.35638991062684588</c:v>
                </c:pt>
                <c:pt idx="44">
                  <c:v>0.38755448544979038</c:v>
                </c:pt>
                <c:pt idx="45">
                  <c:v>0.35107864382041715</c:v>
                </c:pt>
                <c:pt idx="46">
                  <c:v>0.35614809274495141</c:v>
                </c:pt>
                <c:pt idx="47">
                  <c:v>0.34021646859083193</c:v>
                </c:pt>
                <c:pt idx="48">
                  <c:v>0.33671552829469453</c:v>
                </c:pt>
                <c:pt idx="49">
                  <c:v>0.32505413886065321</c:v>
                </c:pt>
                <c:pt idx="50">
                  <c:v>0.31529502057291481</c:v>
                </c:pt>
                <c:pt idx="51">
                  <c:v>0.34146938650588399</c:v>
                </c:pt>
                <c:pt idx="52">
                  <c:v>0.35467065110837048</c:v>
                </c:pt>
                <c:pt idx="53">
                  <c:v>0.29042150551547891</c:v>
                </c:pt>
                <c:pt idx="54">
                  <c:v>0.2694275653983888</c:v>
                </c:pt>
                <c:pt idx="55">
                  <c:v>0.26097990139430083</c:v>
                </c:pt>
              </c:numCache>
            </c:numRef>
          </c:val>
          <c:smooth val="0"/>
          <c:extLst>
            <c:ext xmlns:c16="http://schemas.microsoft.com/office/drawing/2014/chart" uri="{C3380CC4-5D6E-409C-BE32-E72D297353CC}">
              <c16:uniqueId val="{00000002-E5E6-4FB7-B35E-07D11EC347D5}"/>
            </c:ext>
          </c:extLst>
        </c:ser>
        <c:dLbls>
          <c:showLegendKey val="0"/>
          <c:showVal val="0"/>
          <c:showCatName val="0"/>
          <c:showSerName val="0"/>
          <c:showPercent val="0"/>
          <c:showBubbleSize val="0"/>
        </c:dLbls>
        <c:smooth val="0"/>
        <c:axId val="325078328"/>
        <c:axId val="325077672"/>
      </c:lineChart>
      <c:catAx>
        <c:axId val="32507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5077672"/>
        <c:crossesAt val="0"/>
        <c:auto val="1"/>
        <c:lblAlgn val="ctr"/>
        <c:lblOffset val="100"/>
        <c:noMultiLvlLbl val="0"/>
      </c:catAx>
      <c:valAx>
        <c:axId val="325077672"/>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507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0FE2D-6EBC-4447-BA1F-53A03882F679}" type="datetimeFigureOut">
              <a:rPr lang="es-ES" smtClean="0"/>
              <a:t>21/11/2022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8A60-F191-46A1-A1F6-1BE4E3329083}" type="slidenum">
              <a:rPr lang="es-ES" smtClean="0"/>
              <a:t>‹Nº›</a:t>
            </a:fld>
            <a:endParaRPr lang="es-ES"/>
          </a:p>
        </p:txBody>
      </p:sp>
    </p:spTree>
    <p:extLst>
      <p:ext uri="{BB962C8B-B14F-4D97-AF65-F5344CB8AC3E}">
        <p14:creationId xmlns:p14="http://schemas.microsoft.com/office/powerpoint/2010/main" val="79665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Agricultural factor income </a:t>
            </a:r>
            <a:r>
              <a:rPr lang="en-US" sz="1200" b="0" i="1" u="none" strike="noStrike" kern="1200" baseline="0" dirty="0" smtClean="0">
                <a:solidFill>
                  <a:schemeClr val="tx1"/>
                </a:solidFill>
                <a:latin typeface="+mn-lt"/>
                <a:ea typeface="+mn-ea"/>
                <a:cs typeface="+mn-cs"/>
              </a:rPr>
              <a:t>represents income generated by farming which is used to remunerate (1) borrowed/rented factors of production (capital, wages and land rents), and (2) own production factors (own </a:t>
            </a:r>
            <a:r>
              <a:rPr lang="en-US" sz="1200" b="0" i="1" u="none" strike="noStrike" kern="1200" baseline="0" dirty="0" err="1" smtClean="0">
                <a:solidFill>
                  <a:schemeClr val="tx1"/>
                </a:solidFill>
                <a:latin typeface="+mn-lt"/>
                <a:ea typeface="+mn-ea"/>
                <a:cs typeface="+mn-cs"/>
              </a:rPr>
              <a:t>labour</a:t>
            </a:r>
            <a:r>
              <a:rPr lang="en-US" sz="1200" b="0" i="1" u="none" strike="noStrike" kern="1200" baseline="0" dirty="0" smtClean="0">
                <a:solidFill>
                  <a:schemeClr val="tx1"/>
                </a:solidFill>
                <a:latin typeface="+mn-lt"/>
                <a:ea typeface="+mn-ea"/>
                <a:cs typeface="+mn-cs"/>
              </a:rPr>
              <a:t>, capital and land). This concept of income is appropriate for evaluating the impact of changes in the level of public support (i.e. direct payments) on the capacity of farmers to reimburse capital, pay wages and rents as well as to reward their own production factors. This income indicator allows comparison between Member States, because the share of own and external production factors often differs significantly between Member States. </a:t>
            </a:r>
          </a:p>
          <a:p>
            <a:endParaRPr lang="en-US" sz="1200" b="0" i="1"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a:t>
            </a:r>
            <a:r>
              <a:rPr lang="es-ES" sz="1200" b="1" i="1" u="none" strike="noStrike" kern="1200" baseline="0" dirty="0" err="1" smtClean="0">
                <a:solidFill>
                  <a:schemeClr val="tx1"/>
                </a:solidFill>
                <a:latin typeface="+mn-lt"/>
                <a:ea typeface="+mn-ea"/>
                <a:cs typeface="+mn-cs"/>
              </a:rPr>
              <a:t>Sources</a:t>
            </a:r>
            <a:r>
              <a:rPr lang="es-ES" sz="1200" b="1" i="1" u="none" strike="noStrike" kern="1200" baseline="0" dirty="0" smtClean="0">
                <a:solidFill>
                  <a:schemeClr val="tx1"/>
                </a:solidFill>
                <a:latin typeface="+mn-lt"/>
                <a:ea typeface="+mn-ea"/>
                <a:cs typeface="+mn-cs"/>
              </a:rPr>
              <a:t>: </a:t>
            </a:r>
            <a:r>
              <a:rPr lang="es-ES" sz="1200" b="0" i="1" u="none" strike="noStrike" kern="1200" baseline="0" dirty="0" smtClean="0">
                <a:solidFill>
                  <a:schemeClr val="tx1"/>
                </a:solidFill>
                <a:latin typeface="+mn-lt"/>
                <a:ea typeface="+mn-ea"/>
                <a:cs typeface="+mn-cs"/>
              </a:rPr>
              <a:t>CAP </a:t>
            </a:r>
            <a:r>
              <a:rPr lang="es-ES" sz="1200" b="0" i="1" u="none" strike="noStrike" kern="1200" baseline="0" dirty="0" err="1" smtClean="0">
                <a:solidFill>
                  <a:schemeClr val="tx1"/>
                </a:solidFill>
                <a:latin typeface="+mn-lt"/>
                <a:ea typeface="+mn-ea"/>
                <a:cs typeface="+mn-cs"/>
              </a:rPr>
              <a:t>expenditure</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European</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Commission</a:t>
            </a:r>
            <a:r>
              <a:rPr lang="es-ES" sz="1200" b="0" i="1" u="none" strike="noStrike" kern="1200" baseline="0" dirty="0" smtClean="0">
                <a:solidFill>
                  <a:schemeClr val="tx1"/>
                </a:solidFill>
                <a:latin typeface="+mn-lt"/>
                <a:ea typeface="+mn-ea"/>
                <a:cs typeface="+mn-cs"/>
              </a:rPr>
              <a:t>, DG </a:t>
            </a:r>
            <a:r>
              <a:rPr lang="es-ES" sz="1200" b="0" i="1" u="none" strike="noStrike" kern="1200" baseline="0" dirty="0" err="1" smtClean="0">
                <a:solidFill>
                  <a:schemeClr val="tx1"/>
                </a:solidFill>
                <a:latin typeface="+mn-lt"/>
                <a:ea typeface="+mn-ea"/>
                <a:cs typeface="+mn-cs"/>
              </a:rPr>
              <a:t>Agriculture</a:t>
            </a:r>
            <a:r>
              <a:rPr lang="es-ES" sz="1200" b="0" i="1" u="none" strike="noStrike" kern="1200" baseline="0" dirty="0" smtClean="0">
                <a:solidFill>
                  <a:schemeClr val="tx1"/>
                </a:solidFill>
                <a:latin typeface="+mn-lt"/>
                <a:ea typeface="+mn-ea"/>
                <a:cs typeface="+mn-cs"/>
              </a:rPr>
              <a:t> and Rural </a:t>
            </a:r>
            <a:r>
              <a:rPr lang="es-ES" sz="1200" b="0" i="1" u="none" strike="noStrike" kern="1200" baseline="0" dirty="0" err="1" smtClean="0">
                <a:solidFill>
                  <a:schemeClr val="tx1"/>
                </a:solidFill>
                <a:latin typeface="+mn-lt"/>
                <a:ea typeface="+mn-ea"/>
                <a:cs typeface="+mn-cs"/>
              </a:rPr>
              <a:t>Development</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Financial</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Report</a:t>
            </a:r>
            <a:r>
              <a:rPr lang="es-ES" sz="1200" b="0" i="1" u="none" strike="noStrike" kern="1200" baseline="0" dirty="0" smtClean="0">
                <a:solidFill>
                  <a:schemeClr val="tx1"/>
                </a:solidFill>
                <a:latin typeface="+mn-lt"/>
                <a:ea typeface="+mn-ea"/>
                <a:cs typeface="+mn-cs"/>
              </a:rPr>
              <a:t>).GDP: </a:t>
            </a:r>
            <a:r>
              <a:rPr lang="es-ES" sz="1200" b="0" i="1" u="none" strike="noStrike" kern="1200" baseline="0" dirty="0" err="1" smtClean="0">
                <a:solidFill>
                  <a:schemeClr val="tx1"/>
                </a:solidFill>
                <a:latin typeface="+mn-lt"/>
                <a:ea typeface="+mn-ea"/>
                <a:cs typeface="+mn-cs"/>
              </a:rPr>
              <a:t>Eurostat</a:t>
            </a:r>
            <a:r>
              <a:rPr lang="es-ES" sz="1200" b="0" i="1" u="none" strike="noStrike" kern="1200" baseline="0" dirty="0" smtClean="0">
                <a:solidFill>
                  <a:schemeClr val="tx1"/>
                </a:solidFill>
                <a:latin typeface="+mn-lt"/>
                <a:ea typeface="+mn-ea"/>
                <a:cs typeface="+mn-cs"/>
              </a:rPr>
              <a:t>. </a:t>
            </a:r>
            <a:endParaRPr lang="es-E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Annual expenditure in 2011 constant prices. </a:t>
            </a:r>
            <a:endParaRPr lang="en-US" sz="1200" b="0" i="0" u="none" strike="noStrike" kern="1200" baseline="0" dirty="0" smtClean="0">
              <a:solidFill>
                <a:schemeClr val="tx1"/>
              </a:solidFill>
              <a:latin typeface="+mn-lt"/>
              <a:ea typeface="+mn-ea"/>
              <a:cs typeface="+mn-cs"/>
            </a:endParaRPr>
          </a:p>
          <a:p>
            <a:r>
              <a:rPr lang="es-ES" sz="1200" b="0" i="1" u="none" strike="noStrike" kern="1200" baseline="0" dirty="0" smtClean="0">
                <a:solidFill>
                  <a:schemeClr val="tx1"/>
                </a:solidFill>
                <a:latin typeface="+mn-lt"/>
                <a:ea typeface="+mn-ea"/>
                <a:cs typeface="+mn-cs"/>
              </a:rPr>
              <a:t>*</a:t>
            </a:r>
            <a:r>
              <a:rPr lang="es-ES" sz="1200" b="0" i="1" u="none" strike="noStrike" kern="1200" baseline="0" dirty="0" err="1" smtClean="0">
                <a:solidFill>
                  <a:schemeClr val="tx1"/>
                </a:solidFill>
                <a:latin typeface="+mn-lt"/>
                <a:ea typeface="+mn-ea"/>
                <a:cs typeface="+mn-cs"/>
              </a:rPr>
              <a:t>Corrigendum</a:t>
            </a:r>
            <a:r>
              <a:rPr lang="es-ES" sz="1200" b="0" i="1" u="none" strike="noStrike" kern="1200" baseline="0" dirty="0" smtClean="0">
                <a:solidFill>
                  <a:schemeClr val="tx1"/>
                </a:solidFill>
                <a:latin typeface="+mn-lt"/>
                <a:ea typeface="+mn-ea"/>
                <a:cs typeface="+mn-cs"/>
              </a:rPr>
              <a:t>(05/02/2018): </a:t>
            </a:r>
            <a:endParaRPr lang="es-ES" sz="1200" b="0" i="0" u="none" strike="noStrike" kern="1200" baseline="0" dirty="0" smtClean="0">
              <a:solidFill>
                <a:schemeClr val="tx1"/>
              </a:solidFill>
              <a:latin typeface="+mn-lt"/>
              <a:ea typeface="+mn-ea"/>
              <a:cs typeface="+mn-cs"/>
            </a:endParaRPr>
          </a:p>
          <a:p>
            <a:r>
              <a:rPr lang="en-US" sz="1200" b="0" i="1" u="none" strike="noStrike" kern="1200" baseline="0" dirty="0" err="1" smtClean="0">
                <a:solidFill>
                  <a:schemeClr val="tx1"/>
                </a:solidFill>
                <a:latin typeface="+mn-lt"/>
                <a:ea typeface="+mn-ea"/>
                <a:cs typeface="+mn-cs"/>
              </a:rPr>
              <a:t>avg</a:t>
            </a:r>
            <a:r>
              <a:rPr lang="en-US" sz="1200" b="0" i="1" u="none" strike="noStrike" kern="1200" baseline="0" dirty="0" smtClean="0">
                <a:solidFill>
                  <a:schemeClr val="tx1"/>
                </a:solidFill>
                <a:latin typeface="+mn-lt"/>
                <a:ea typeface="+mn-ea"/>
                <a:cs typeface="+mn-cs"/>
              </a:rPr>
              <a:t> share of direct payments for EU: 27% instead of 28%, EU-15: 27% instead of 28%, EU-N13: 27% instead of 87%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err="1" smtClean="0">
                <a:solidFill>
                  <a:schemeClr val="tx1"/>
                </a:solidFill>
                <a:latin typeface="+mn-lt"/>
                <a:ea typeface="+mn-ea"/>
                <a:cs typeface="+mn-cs"/>
              </a:rPr>
              <a:t>avg</a:t>
            </a:r>
            <a:r>
              <a:rPr lang="en-US" sz="1200" b="0" i="1" u="none" strike="noStrike" kern="1200" baseline="0" dirty="0" smtClean="0">
                <a:solidFill>
                  <a:schemeClr val="tx1"/>
                </a:solidFill>
                <a:latin typeface="+mn-lt"/>
                <a:ea typeface="+mn-ea"/>
                <a:cs typeface="+mn-cs"/>
              </a:rPr>
              <a:t> total public support for EU: 38% instead of 32%, EU-15: 36% instead of 35%, EU-N13: 47% instead of 40% </a:t>
            </a:r>
            <a:endParaRPr lang="es-ES" dirty="0"/>
          </a:p>
        </p:txBody>
      </p:sp>
      <p:sp>
        <p:nvSpPr>
          <p:cNvPr id="4" name="Marcador de número de diapositiva 3"/>
          <p:cNvSpPr>
            <a:spLocks noGrp="1"/>
          </p:cNvSpPr>
          <p:nvPr>
            <p:ph type="sldNum" sz="quarter" idx="10"/>
          </p:nvPr>
        </p:nvSpPr>
        <p:spPr/>
        <p:txBody>
          <a:bodyPr/>
          <a:lstStyle/>
          <a:p>
            <a:fld id="{CB7E8A60-F191-46A1-A1F6-1BE4E3329083}" type="slidenum">
              <a:rPr lang="es-ES" smtClean="0"/>
              <a:t>22</a:t>
            </a:fld>
            <a:endParaRPr lang="es-ES"/>
          </a:p>
        </p:txBody>
      </p:sp>
    </p:spTree>
    <p:extLst>
      <p:ext uri="{BB962C8B-B14F-4D97-AF65-F5344CB8AC3E}">
        <p14:creationId xmlns:p14="http://schemas.microsoft.com/office/powerpoint/2010/main" val="176523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Many EU producers are highly dependent on public support (e.g. direct payments, rural development funds). The </a:t>
            </a:r>
            <a:r>
              <a:rPr lang="en-US" sz="1200" b="1" i="0" u="none" strike="noStrike" kern="1200" baseline="0" dirty="0" smtClean="0">
                <a:solidFill>
                  <a:schemeClr val="tx1"/>
                </a:solidFill>
                <a:latin typeface="+mn-lt"/>
                <a:ea typeface="+mn-ea"/>
                <a:cs typeface="+mn-cs"/>
              </a:rPr>
              <a:t>EU average share of direct payments </a:t>
            </a:r>
            <a:r>
              <a:rPr lang="en-US" sz="1200" b="0" i="0" u="none" strike="noStrike" kern="1200" baseline="0" dirty="0" smtClean="0">
                <a:solidFill>
                  <a:schemeClr val="tx1"/>
                </a:solidFill>
                <a:latin typeface="+mn-lt"/>
                <a:ea typeface="+mn-ea"/>
                <a:cs typeface="+mn-cs"/>
              </a:rPr>
              <a:t>in agricultural factor income in 2016-2020 stood at </a:t>
            </a:r>
            <a:r>
              <a:rPr lang="en-US" sz="1200" b="1" i="0" u="none" strike="noStrike" kern="1200" baseline="0" dirty="0" smtClean="0">
                <a:solidFill>
                  <a:schemeClr val="tx1"/>
                </a:solidFill>
                <a:latin typeface="+mn-lt"/>
                <a:ea typeface="+mn-ea"/>
                <a:cs typeface="+mn-cs"/>
              </a:rPr>
              <a:t>24%</a:t>
            </a:r>
            <a:r>
              <a:rPr lang="en-US" sz="1200" b="0" i="0" u="none" strike="noStrike" kern="1200" baseline="0" dirty="0" smtClean="0">
                <a:solidFill>
                  <a:schemeClr val="tx1"/>
                </a:solidFill>
                <a:latin typeface="+mn-lt"/>
                <a:ea typeface="+mn-ea"/>
                <a:cs typeface="+mn-cs"/>
              </a:rPr>
              <a:t>. However, this masked considerable differences between Member States, ranging from 20% or less in Cyprus, Malta, Spain, Italy and the Netherlands to more than 40% in the Czech Republic, Estonia, Denmark, Latvia, Lithuania, Slovakia and Sweden. Taking all subsidies into account, </a:t>
            </a:r>
            <a:r>
              <a:rPr lang="en-US" sz="1200" b="1" i="0" u="none" strike="noStrike" kern="1200" baseline="0" dirty="0" smtClean="0">
                <a:solidFill>
                  <a:schemeClr val="tx1"/>
                </a:solidFill>
                <a:latin typeface="+mn-lt"/>
                <a:ea typeface="+mn-ea"/>
                <a:cs typeface="+mn-cs"/>
              </a:rPr>
              <a:t>total public support </a:t>
            </a:r>
            <a:r>
              <a:rPr lang="en-US" sz="1200" b="0" i="0" u="none" strike="noStrike" kern="1200" baseline="0" dirty="0" smtClean="0">
                <a:solidFill>
                  <a:schemeClr val="tx1"/>
                </a:solidFill>
                <a:latin typeface="+mn-lt"/>
                <a:ea typeface="+mn-ea"/>
                <a:cs typeface="+mn-cs"/>
              </a:rPr>
              <a:t>in agricultural income reached </a:t>
            </a:r>
            <a:r>
              <a:rPr lang="en-US" sz="1200" b="1" i="0" u="none" strike="noStrike" kern="1200" baseline="0" dirty="0" smtClean="0">
                <a:solidFill>
                  <a:schemeClr val="tx1"/>
                </a:solidFill>
                <a:latin typeface="+mn-lt"/>
                <a:ea typeface="+mn-ea"/>
                <a:cs typeface="+mn-cs"/>
              </a:rPr>
              <a:t>33% of agricultural income on average in the EU</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This </a:t>
            </a:r>
            <a:r>
              <a:rPr lang="en-US" sz="1200" b="1" i="0" u="none" strike="noStrike" kern="1200" baseline="0" dirty="0" smtClean="0">
                <a:solidFill>
                  <a:schemeClr val="tx1"/>
                </a:solidFill>
                <a:latin typeface="+mn-lt"/>
                <a:ea typeface="+mn-ea"/>
                <a:cs typeface="+mn-cs"/>
              </a:rPr>
              <a:t>wide variation </a:t>
            </a:r>
            <a:r>
              <a:rPr lang="en-US" sz="1200" b="0" i="0" u="none" strike="noStrike" kern="1200" baseline="0" dirty="0" smtClean="0">
                <a:solidFill>
                  <a:schemeClr val="tx1"/>
                </a:solidFill>
                <a:latin typeface="+mn-lt"/>
                <a:ea typeface="+mn-ea"/>
                <a:cs typeface="+mn-cs"/>
              </a:rPr>
              <a:t>in the share of public support in agricultural income reflects the current distribution of support across Member States (mainly based on differences in farm structure across the Member States). This also reflects the </a:t>
            </a:r>
            <a:r>
              <a:rPr lang="en-US" sz="1200" b="0" i="0" u="none" strike="noStrike" kern="1200" baseline="0" dirty="0" err="1" smtClean="0">
                <a:solidFill>
                  <a:schemeClr val="tx1"/>
                </a:solidFill>
                <a:latin typeface="+mn-lt"/>
                <a:ea typeface="+mn-ea"/>
                <a:cs typeface="+mn-cs"/>
              </a:rPr>
              <a:t>specialisation</a:t>
            </a:r>
            <a:r>
              <a:rPr lang="en-US" sz="1200" b="0" i="0" u="none" strike="noStrike" kern="1200" baseline="0" dirty="0" smtClean="0">
                <a:solidFill>
                  <a:schemeClr val="tx1"/>
                </a:solidFill>
                <a:latin typeface="+mn-lt"/>
                <a:ea typeface="+mn-ea"/>
                <a:cs typeface="+mn-cs"/>
              </a:rPr>
              <a:t> of Member States in different sectors and differences in the competitiveness of agriculture throughout the EU. </a:t>
            </a:r>
          </a:p>
          <a:p>
            <a:endParaRPr lang="es-ES" dirty="0"/>
          </a:p>
        </p:txBody>
      </p:sp>
      <p:sp>
        <p:nvSpPr>
          <p:cNvPr id="4" name="Marcador de número de diapositiva 3"/>
          <p:cNvSpPr>
            <a:spLocks noGrp="1"/>
          </p:cNvSpPr>
          <p:nvPr>
            <p:ph type="sldNum" sz="quarter" idx="10"/>
          </p:nvPr>
        </p:nvSpPr>
        <p:spPr/>
        <p:txBody>
          <a:bodyPr/>
          <a:lstStyle/>
          <a:p>
            <a:fld id="{CB7E8A60-F191-46A1-A1F6-1BE4E3329083}" type="slidenum">
              <a:rPr lang="es-ES" smtClean="0"/>
              <a:t>23</a:t>
            </a:fld>
            <a:endParaRPr lang="es-ES"/>
          </a:p>
        </p:txBody>
      </p:sp>
    </p:spTree>
    <p:extLst>
      <p:ext uri="{BB962C8B-B14F-4D97-AF65-F5344CB8AC3E}">
        <p14:creationId xmlns:p14="http://schemas.microsoft.com/office/powerpoint/2010/main" val="39609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graph shows </a:t>
            </a:r>
            <a:r>
              <a:rPr lang="en-US" sz="1200" b="1" i="0" u="none" strike="noStrike" kern="1200" baseline="0" dirty="0" smtClean="0">
                <a:solidFill>
                  <a:schemeClr val="tx1"/>
                </a:solidFill>
                <a:latin typeface="+mn-lt"/>
                <a:ea typeface="+mn-ea"/>
                <a:cs typeface="+mn-cs"/>
              </a:rPr>
              <a:t>the evolution of expenditure of the Common Agricultural Policy (CAP) </a:t>
            </a:r>
            <a:r>
              <a:rPr lang="en-US" sz="1200" b="0" i="0" u="none" strike="noStrike" kern="1200" baseline="0" dirty="0" smtClean="0">
                <a:solidFill>
                  <a:schemeClr val="tx1"/>
                </a:solidFill>
                <a:latin typeface="+mn-lt"/>
                <a:ea typeface="+mn-ea"/>
                <a:cs typeface="+mn-cs"/>
              </a:rPr>
              <a:t>and policy change. </a:t>
            </a:r>
          </a:p>
          <a:p>
            <a:r>
              <a:rPr lang="en-US" sz="1200" b="0" i="0" u="none" strike="noStrike" kern="1200" baseline="0" dirty="0" smtClean="0">
                <a:solidFill>
                  <a:schemeClr val="tx1"/>
                </a:solidFill>
                <a:latin typeface="+mn-lt"/>
                <a:ea typeface="+mn-ea"/>
                <a:cs typeface="+mn-cs"/>
              </a:rPr>
              <a:t>• In the </a:t>
            </a:r>
            <a:r>
              <a:rPr lang="en-US" sz="1200" b="1" i="0" u="none" strike="noStrike" kern="1200" baseline="0" dirty="0" smtClean="0">
                <a:solidFill>
                  <a:schemeClr val="tx1"/>
                </a:solidFill>
                <a:latin typeface="+mn-lt"/>
                <a:ea typeface="+mn-ea"/>
                <a:cs typeface="+mn-cs"/>
              </a:rPr>
              <a:t>80’s, </a:t>
            </a:r>
            <a:r>
              <a:rPr lang="en-US" sz="1200" b="0" i="0" u="none" strike="noStrike" kern="1200" baseline="0" dirty="0" smtClean="0">
                <a:solidFill>
                  <a:schemeClr val="tx1"/>
                </a:solidFill>
                <a:latin typeface="+mn-lt"/>
                <a:ea typeface="+mn-ea"/>
                <a:cs typeface="+mn-cs"/>
              </a:rPr>
              <a:t>CAP spending was mainly on price support through market mechanisms (public purchases (intervention) and export subsidies) which rose by the end of the decade due to agricultural surpluses. </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In the </a:t>
            </a:r>
            <a:r>
              <a:rPr lang="en-US" sz="1200" b="1" i="0" u="none" strike="noStrike" kern="1200" baseline="0" dirty="0" smtClean="0">
                <a:solidFill>
                  <a:schemeClr val="tx1"/>
                </a:solidFill>
                <a:latin typeface="+mn-lt"/>
                <a:ea typeface="+mn-ea"/>
                <a:cs typeface="+mn-cs"/>
              </a:rPr>
              <a:t>1992 CAP reform, </a:t>
            </a:r>
            <a:r>
              <a:rPr lang="en-US" sz="1200" b="0" i="0" u="none" strike="noStrike" kern="1200" baseline="0" dirty="0" smtClean="0">
                <a:solidFill>
                  <a:schemeClr val="tx1"/>
                </a:solidFill>
                <a:latin typeface="+mn-lt"/>
                <a:ea typeface="+mn-ea"/>
                <a:cs typeface="+mn-cs"/>
              </a:rPr>
              <a:t>market price support was reduced and replaced by producer support in the form of direct payments. Spending on rural development measures also increased. </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Agenda 2000 </a:t>
            </a:r>
            <a:r>
              <a:rPr lang="en-US" sz="1200" b="0" i="0" u="none" strike="noStrike" kern="1200" baseline="0" dirty="0" smtClean="0">
                <a:solidFill>
                  <a:schemeClr val="tx1"/>
                </a:solidFill>
                <a:latin typeface="+mn-lt"/>
                <a:ea typeface="+mn-ea"/>
                <a:cs typeface="+mn-cs"/>
              </a:rPr>
              <a:t>continued the reform process. Rural development policy was introduced as a second pillar. </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With the </a:t>
            </a:r>
            <a:r>
              <a:rPr lang="en-US" sz="1200" b="1" i="0" u="none" strike="noStrike" kern="1200" baseline="0" dirty="0" smtClean="0">
                <a:solidFill>
                  <a:schemeClr val="tx1"/>
                </a:solidFill>
                <a:latin typeface="+mn-lt"/>
                <a:ea typeface="+mn-ea"/>
                <a:cs typeface="+mn-cs"/>
              </a:rPr>
              <a:t>2003 reform, </a:t>
            </a:r>
            <a:r>
              <a:rPr lang="en-US" sz="1200" b="0" i="0" u="none" strike="noStrike" kern="1200" baseline="0" dirty="0" smtClean="0">
                <a:solidFill>
                  <a:schemeClr val="tx1"/>
                </a:solidFill>
                <a:latin typeface="+mn-lt"/>
                <a:ea typeface="+mn-ea"/>
                <a:cs typeface="+mn-cs"/>
              </a:rPr>
              <a:t>most direct payments were decoupled from current production as they were based on the farmer's historical receipts. Rural development expenditure continued to increase. </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a:t>
            </a:r>
            <a:r>
              <a:rPr lang="en-US" sz="1200" b="1" i="0" u="none" strike="noStrike" kern="1200" baseline="0" dirty="0" smtClean="0">
                <a:solidFill>
                  <a:schemeClr val="tx1"/>
                </a:solidFill>
                <a:latin typeface="+mn-lt"/>
                <a:ea typeface="+mn-ea"/>
                <a:cs typeface="+mn-cs"/>
              </a:rPr>
              <a:t>2008 Health Check </a:t>
            </a:r>
            <a:r>
              <a:rPr lang="en-US" sz="1200" b="0" i="0" u="none" strike="noStrike" kern="1200" baseline="0" dirty="0" smtClean="0">
                <a:solidFill>
                  <a:schemeClr val="tx1"/>
                </a:solidFill>
                <a:latin typeface="+mn-lt"/>
                <a:ea typeface="+mn-ea"/>
                <a:cs typeface="+mn-cs"/>
              </a:rPr>
              <a:t>continued on the path of CAP reform, further reducing market support. </a:t>
            </a:r>
          </a:p>
          <a:p>
            <a:r>
              <a:rPr lang="es-E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The </a:t>
            </a:r>
            <a:r>
              <a:rPr lang="en-US" sz="1200" b="1" i="0" u="none" strike="noStrike" kern="1200" baseline="0" dirty="0" smtClean="0">
                <a:solidFill>
                  <a:schemeClr val="tx1"/>
                </a:solidFill>
                <a:latin typeface="+mn-lt"/>
                <a:ea typeface="+mn-ea"/>
                <a:cs typeface="+mn-cs"/>
              </a:rPr>
              <a:t>2013 reform </a:t>
            </a:r>
            <a:r>
              <a:rPr lang="en-US" sz="1200" b="0" i="0" u="none" strike="noStrike" kern="1200" baseline="0" dirty="0" smtClean="0">
                <a:solidFill>
                  <a:schemeClr val="tx1"/>
                </a:solidFill>
                <a:latin typeface="+mn-lt"/>
                <a:ea typeface="+mn-ea"/>
                <a:cs typeface="+mn-cs"/>
              </a:rPr>
              <a:t>maintained the market oriented reform path, while reinforcing the link of decoupled direct support to environmental and climate measures. </a:t>
            </a:r>
          </a:p>
          <a:p>
            <a:r>
              <a:rPr lang="en-US" sz="1200" b="0" i="0" u="none" strike="noStrike" kern="1200" baseline="0" dirty="0" smtClean="0">
                <a:solidFill>
                  <a:schemeClr val="tx1"/>
                </a:solidFill>
                <a:latin typeface="+mn-lt"/>
                <a:ea typeface="+mn-ea"/>
                <a:cs typeface="+mn-cs"/>
              </a:rPr>
              <a:t>• Despite successive enlargements, overall CAP spending as a share of GDP </a:t>
            </a:r>
            <a:r>
              <a:rPr lang="en-US" sz="1200" b="1" i="0" u="none" strike="noStrike" kern="1200" baseline="0" dirty="0" smtClean="0">
                <a:solidFill>
                  <a:schemeClr val="tx1"/>
                </a:solidFill>
                <a:latin typeface="+mn-lt"/>
                <a:ea typeface="+mn-ea"/>
                <a:cs typeface="+mn-cs"/>
              </a:rPr>
              <a:t>has actually decreased </a:t>
            </a:r>
            <a:r>
              <a:rPr lang="en-US" sz="1200" b="0" i="0" u="none" strike="noStrike" kern="1200" baseline="0" dirty="0" smtClean="0">
                <a:solidFill>
                  <a:schemeClr val="tx1"/>
                </a:solidFill>
                <a:latin typeface="+mn-lt"/>
                <a:ea typeface="+mn-ea"/>
                <a:cs typeface="+mn-cs"/>
              </a:rPr>
              <a:t>from 0.54% in the ‘90s to 0.34% in 2020. The departure of the UK resulted in a relative increase to 0.44% of EU GDP in 2022. </a:t>
            </a:r>
          </a:p>
          <a:p>
            <a:endParaRPr lang="es-ES" dirty="0"/>
          </a:p>
        </p:txBody>
      </p:sp>
      <p:sp>
        <p:nvSpPr>
          <p:cNvPr id="4" name="Marcador de número de diapositiva 3"/>
          <p:cNvSpPr>
            <a:spLocks noGrp="1"/>
          </p:cNvSpPr>
          <p:nvPr>
            <p:ph type="sldNum" sz="quarter" idx="10"/>
          </p:nvPr>
        </p:nvSpPr>
        <p:spPr/>
        <p:txBody>
          <a:bodyPr/>
          <a:lstStyle/>
          <a:p>
            <a:fld id="{CB7E8A60-F191-46A1-A1F6-1BE4E3329083}" type="slidenum">
              <a:rPr lang="es-ES" smtClean="0"/>
              <a:t>25</a:t>
            </a:fld>
            <a:endParaRPr lang="es-ES"/>
          </a:p>
        </p:txBody>
      </p:sp>
    </p:spTree>
    <p:extLst>
      <p:ext uri="{BB962C8B-B14F-4D97-AF65-F5344CB8AC3E}">
        <p14:creationId xmlns:p14="http://schemas.microsoft.com/office/powerpoint/2010/main" val="283195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This graph shows the </a:t>
            </a:r>
            <a:r>
              <a:rPr lang="en-US" sz="1200" b="1" i="0" u="none" strike="noStrike" kern="1200" baseline="0" dirty="0" smtClean="0">
                <a:solidFill>
                  <a:schemeClr val="tx1"/>
                </a:solidFill>
                <a:latin typeface="+mn-lt"/>
                <a:ea typeface="+mn-ea"/>
                <a:cs typeface="+mn-cs"/>
              </a:rPr>
              <a:t>evolution of expenditure of the Common Agricultural Policy </a:t>
            </a:r>
            <a:r>
              <a:rPr lang="en-US" sz="1200" b="0" i="0" u="none" strike="noStrike" kern="1200" baseline="0" dirty="0" smtClean="0">
                <a:solidFill>
                  <a:schemeClr val="tx1"/>
                </a:solidFill>
                <a:latin typeface="+mn-lt"/>
                <a:ea typeface="+mn-ea"/>
                <a:cs typeface="+mn-cs"/>
              </a:rPr>
              <a:t>(CAP) since 1980. </a:t>
            </a:r>
          </a:p>
          <a:p>
            <a:r>
              <a:rPr lang="en-US" sz="1200" b="0" i="0" u="none" strike="noStrike" kern="1200" baseline="0" dirty="0" smtClean="0">
                <a:solidFill>
                  <a:schemeClr val="tx1"/>
                </a:solidFill>
                <a:latin typeface="+mn-lt"/>
                <a:ea typeface="+mn-ea"/>
                <a:cs typeface="+mn-cs"/>
              </a:rPr>
              <a:t>• As of 2015 </a:t>
            </a:r>
            <a:r>
              <a:rPr lang="en-US" sz="1200" b="1" i="0" u="none" strike="noStrike" kern="1200" baseline="0" dirty="0" smtClean="0">
                <a:solidFill>
                  <a:schemeClr val="tx1"/>
                </a:solidFill>
                <a:latin typeface="+mn-lt"/>
                <a:ea typeface="+mn-ea"/>
                <a:cs typeface="+mn-cs"/>
              </a:rPr>
              <a:t>direct payments </a:t>
            </a:r>
            <a:r>
              <a:rPr lang="en-US" sz="1200" b="0" i="0" u="none" strike="noStrike" kern="1200" baseline="0" dirty="0" smtClean="0">
                <a:solidFill>
                  <a:schemeClr val="tx1"/>
                </a:solidFill>
                <a:latin typeface="+mn-lt"/>
                <a:ea typeface="+mn-ea"/>
                <a:cs typeface="+mn-cs"/>
              </a:rPr>
              <a:t>include both compulsory schemes and voluntary schemes, depending on the choice of the Member States. </a:t>
            </a:r>
          </a:p>
          <a:p>
            <a:r>
              <a:rPr lang="en-US" sz="1200" b="0" i="0" u="none" strike="noStrike" kern="1200" baseline="0" dirty="0" smtClean="0">
                <a:solidFill>
                  <a:schemeClr val="tx1"/>
                </a:solidFill>
                <a:latin typeface="+mn-lt"/>
                <a:ea typeface="+mn-ea"/>
                <a:cs typeface="+mn-cs"/>
              </a:rPr>
              <a:t>• The focus on </a:t>
            </a:r>
            <a:r>
              <a:rPr lang="en-US" sz="1200" b="1" i="0" u="none" strike="noStrike" kern="1200" baseline="0" dirty="0" smtClean="0">
                <a:solidFill>
                  <a:schemeClr val="tx1"/>
                </a:solidFill>
                <a:latin typeface="+mn-lt"/>
                <a:ea typeface="+mn-ea"/>
                <a:cs typeface="+mn-cs"/>
              </a:rPr>
              <a:t>environmental sustainability </a:t>
            </a:r>
            <a:r>
              <a:rPr lang="en-US" sz="1200" b="0" i="0" u="none" strike="noStrike" kern="1200" baseline="0" dirty="0" smtClean="0">
                <a:solidFill>
                  <a:schemeClr val="tx1"/>
                </a:solidFill>
                <a:latin typeface="+mn-lt"/>
                <a:ea typeface="+mn-ea"/>
                <a:cs typeface="+mn-cs"/>
              </a:rPr>
              <a:t>is shown by the fact that the new greening payment accounts for 30% of direct aids to farmers and that at least 30% of the Rural Development envelope must be reserved for environmental/climate related actions (shaded areas in graph). </a:t>
            </a:r>
          </a:p>
          <a:p>
            <a:r>
              <a:rPr lang="en-US" sz="1200" b="0" i="0" u="none" strike="noStrike" kern="1200" baseline="0" dirty="0" smtClean="0">
                <a:solidFill>
                  <a:schemeClr val="tx1"/>
                </a:solidFill>
                <a:latin typeface="+mn-lt"/>
                <a:ea typeface="+mn-ea"/>
                <a:cs typeface="+mn-cs"/>
              </a:rPr>
              <a:t>• Expenditure for </a:t>
            </a:r>
            <a:r>
              <a:rPr lang="en-US" sz="1200" b="1" i="0" u="none" strike="noStrike" kern="1200" baseline="0" dirty="0" smtClean="0">
                <a:solidFill>
                  <a:schemeClr val="tx1"/>
                </a:solidFill>
                <a:latin typeface="+mn-lt"/>
                <a:ea typeface="+mn-ea"/>
                <a:cs typeface="+mn-cs"/>
              </a:rPr>
              <a:t>other market support </a:t>
            </a:r>
            <a:r>
              <a:rPr lang="en-US" sz="1200" b="0" i="0" u="none" strike="noStrike" kern="1200" baseline="0" dirty="0" smtClean="0">
                <a:solidFill>
                  <a:schemeClr val="tx1"/>
                </a:solidFill>
                <a:latin typeface="+mn-lt"/>
                <a:ea typeface="+mn-ea"/>
                <a:cs typeface="+mn-cs"/>
              </a:rPr>
              <a:t>in past few years mainly includes expenditure for national wine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producer </a:t>
            </a:r>
            <a:r>
              <a:rPr lang="en-US" sz="1200" b="0" i="0" u="none" strike="noStrike" kern="1200" baseline="0" dirty="0" err="1" smtClean="0">
                <a:solidFill>
                  <a:schemeClr val="tx1"/>
                </a:solidFill>
                <a:latin typeface="+mn-lt"/>
                <a:ea typeface="+mn-ea"/>
                <a:cs typeface="+mn-cs"/>
              </a:rPr>
              <a:t>organisations</a:t>
            </a:r>
            <a:r>
              <a:rPr lang="en-US" sz="1200" b="0" i="0" u="none" strike="noStrike" kern="1200" baseline="0" dirty="0" smtClean="0">
                <a:solidFill>
                  <a:schemeClr val="tx1"/>
                </a:solidFill>
                <a:latin typeface="+mn-lt"/>
                <a:ea typeface="+mn-ea"/>
                <a:cs typeface="+mn-cs"/>
              </a:rPr>
              <a:t> in the fruit and vegetables sector, the scheme for school fruit and milk, promotion of </a:t>
            </a:r>
            <a:r>
              <a:rPr lang="en-US" sz="1200" b="0" i="0" u="none" strike="noStrike" kern="1200" baseline="0" dirty="0" err="1" smtClean="0">
                <a:solidFill>
                  <a:schemeClr val="tx1"/>
                </a:solidFill>
                <a:latin typeface="+mn-lt"/>
                <a:ea typeface="+mn-ea"/>
                <a:cs typeface="+mn-cs"/>
              </a:rPr>
              <a:t>agri</a:t>
            </a:r>
            <a:r>
              <a:rPr lang="en-US" sz="1200" b="0" i="0" u="none" strike="noStrike" kern="1200" baseline="0" dirty="0" smtClean="0">
                <a:solidFill>
                  <a:schemeClr val="tx1"/>
                </a:solidFill>
                <a:latin typeface="+mn-lt"/>
                <a:ea typeface="+mn-ea"/>
                <a:cs typeface="+mn-cs"/>
              </a:rPr>
              <a:t>-food products, and apiculture. </a:t>
            </a:r>
            <a:endParaRPr lang="en-U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CB7E8A60-F191-46A1-A1F6-1BE4E3329083}" type="slidenum">
              <a:rPr lang="es-ES" smtClean="0"/>
              <a:t>26</a:t>
            </a:fld>
            <a:endParaRPr lang="es-ES"/>
          </a:p>
        </p:txBody>
      </p:sp>
    </p:spTree>
    <p:extLst>
      <p:ext uri="{BB962C8B-B14F-4D97-AF65-F5344CB8AC3E}">
        <p14:creationId xmlns:p14="http://schemas.microsoft.com/office/powerpoint/2010/main" val="241477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El precio indicativo, precio de base</a:t>
            </a:r>
            <a:r>
              <a:rPr lang="es-ES" dirty="0" smtClean="0"/>
              <a:t> o precio de orientación representa el precio que, a juicio de las instancias comunitarias, debería, en principio, aplicarse en las transacciones. Pese a ser artificial, el precio indicativo se aproxima a los precios que los productos considerados pueden normalmente alcanzar en el mercado comunitario. </a:t>
            </a:r>
          </a:p>
          <a:p>
            <a:endParaRPr lang="es-ES" dirty="0" smtClean="0"/>
          </a:p>
          <a:p>
            <a:r>
              <a:rPr lang="es-ES" b="1" dirty="0" smtClean="0"/>
              <a:t>El precio de umbral </a:t>
            </a:r>
            <a:r>
              <a:rPr lang="es-ES" dirty="0" smtClean="0"/>
              <a:t>o precio de esclusa es el precio mínimo al que pueden venderse los productos importados. Más elevado que el de intervención, este precio incita a los operadores económicos comunitarios a abastecerse en la Comunidad Europea, en atención al principio de preferencia comunitaria. </a:t>
            </a:r>
          </a:p>
          <a:p>
            <a:endParaRPr lang="es-ES" dirty="0" smtClean="0"/>
          </a:p>
          <a:p>
            <a:r>
              <a:rPr lang="es-ES" b="1" dirty="0" smtClean="0"/>
              <a:t>El precio de intervención </a:t>
            </a:r>
            <a:r>
              <a:rPr lang="es-ES" dirty="0" smtClean="0"/>
              <a:t>es el precio garantizado que, de no alcanzarse, obliga a los organismos de intervención designados por los Estados miembros a comprar las cantidades producidas y a almacenarlas. Con objeto de evitar la carga que este mecanismo puede suponer para el presupuesto comunitario, el Consejo de Ministros alienta el almacenamiento privado, concediendo primas a los productores que almacenan ellos mismos los productos. </a:t>
            </a:r>
          </a:p>
          <a:p>
            <a:endParaRPr lang="es-ES" dirty="0" smtClean="0"/>
          </a:p>
          <a:p>
            <a:r>
              <a:rPr lang="es-ES" dirty="0" smtClean="0"/>
              <a:t>Desde la reforma de 1992, el descenso de los precios garantizados se compensa en algunos sectores con un aumento de las ayudas directas a los agricultores. La Comisión Europea puede proceder a la desnaturalización de los productos almacenados, utilizarlos con fines humanitarios o venderlos. La venta se realiza mediante subasta y la Comisión determina de antemano el destino de los productos. En caso de venta en el mercado interior, la Comisión se cerciora de que los mercados no sufrirán perturbaciones.</a:t>
            </a:r>
            <a:endParaRPr lang="es-ES" dirty="0"/>
          </a:p>
        </p:txBody>
      </p:sp>
      <p:sp>
        <p:nvSpPr>
          <p:cNvPr id="4" name="Marcador de número de diapositiva 3"/>
          <p:cNvSpPr>
            <a:spLocks noGrp="1"/>
          </p:cNvSpPr>
          <p:nvPr>
            <p:ph type="sldNum" sz="quarter" idx="10"/>
          </p:nvPr>
        </p:nvSpPr>
        <p:spPr/>
        <p:txBody>
          <a:bodyPr/>
          <a:lstStyle/>
          <a:p>
            <a:fld id="{CB7E8A60-F191-46A1-A1F6-1BE4E3329083}" type="slidenum">
              <a:rPr lang="es-ES" smtClean="0"/>
              <a:t>34</a:t>
            </a:fld>
            <a:endParaRPr lang="es-ES"/>
          </a:p>
        </p:txBody>
      </p:sp>
    </p:spTree>
    <p:extLst>
      <p:ext uri="{BB962C8B-B14F-4D97-AF65-F5344CB8AC3E}">
        <p14:creationId xmlns:p14="http://schemas.microsoft.com/office/powerpoint/2010/main" val="421512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a:t>
            </a:r>
            <a:r>
              <a:rPr lang="es-ES" sz="1200" b="1" i="0" u="none" strike="noStrike" kern="1200" baseline="0" dirty="0" smtClean="0">
                <a:solidFill>
                  <a:schemeClr val="tx1"/>
                </a:solidFill>
                <a:latin typeface="+mn-lt"/>
                <a:ea typeface="+mn-ea"/>
                <a:cs typeface="+mn-cs"/>
              </a:rPr>
              <a:t>INFORME SOBRE LA POLÍTICA AGRÍCOLA COMÚN 2023 – 2027 </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20 de julio de 2021 </a:t>
            </a:r>
          </a:p>
          <a:p>
            <a:r>
              <a:rPr lang="es-ES" sz="1200" b="1" i="1" u="none" strike="noStrike" kern="1200" baseline="0" dirty="0" smtClean="0">
                <a:solidFill>
                  <a:schemeClr val="tx1"/>
                </a:solidFill>
                <a:latin typeface="+mn-lt"/>
                <a:ea typeface="+mn-ea"/>
                <a:cs typeface="+mn-cs"/>
              </a:rPr>
              <a:t>Un marco estable para un sector estratégico en la economía española </a:t>
            </a:r>
            <a:endParaRPr lang="es-ES" dirty="0"/>
          </a:p>
        </p:txBody>
      </p:sp>
      <p:sp>
        <p:nvSpPr>
          <p:cNvPr id="4" name="Marcador de número de diapositiva 3"/>
          <p:cNvSpPr>
            <a:spLocks noGrp="1"/>
          </p:cNvSpPr>
          <p:nvPr>
            <p:ph type="sldNum" sz="quarter" idx="10"/>
          </p:nvPr>
        </p:nvSpPr>
        <p:spPr/>
        <p:txBody>
          <a:bodyPr/>
          <a:lstStyle/>
          <a:p>
            <a:fld id="{CB7E8A60-F191-46A1-A1F6-1BE4E3329083}" type="slidenum">
              <a:rPr lang="es-ES" smtClean="0"/>
              <a:t>71</a:t>
            </a:fld>
            <a:endParaRPr lang="es-ES"/>
          </a:p>
        </p:txBody>
      </p:sp>
    </p:spTree>
    <p:extLst>
      <p:ext uri="{BB962C8B-B14F-4D97-AF65-F5344CB8AC3E}">
        <p14:creationId xmlns:p14="http://schemas.microsoft.com/office/powerpoint/2010/main" val="347524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7E8A60-F191-46A1-A1F6-1BE4E3329083}" type="slidenum">
              <a:rPr lang="es-ES" smtClean="0"/>
              <a:t>72</a:t>
            </a:fld>
            <a:endParaRPr lang="es-ES"/>
          </a:p>
        </p:txBody>
      </p:sp>
    </p:spTree>
    <p:extLst>
      <p:ext uri="{BB962C8B-B14F-4D97-AF65-F5344CB8AC3E}">
        <p14:creationId xmlns:p14="http://schemas.microsoft.com/office/powerpoint/2010/main" val="1840659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a:t>
            </a:r>
            <a:r>
              <a:rPr lang="es-ES" sz="1200" b="1" i="0" u="none" strike="noStrike" kern="1200" baseline="0" dirty="0" smtClean="0">
                <a:solidFill>
                  <a:schemeClr val="tx1"/>
                </a:solidFill>
                <a:latin typeface="+mn-lt"/>
                <a:ea typeface="+mn-ea"/>
                <a:cs typeface="+mn-cs"/>
              </a:rPr>
              <a:t>INFORME SOBRE LA POLÍTICA AGRÍCOLA COMÚN 2023 – 2027 </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20 de julio de 2021 </a:t>
            </a:r>
          </a:p>
          <a:p>
            <a:r>
              <a:rPr lang="es-ES" sz="1200" b="1" i="1" u="none" strike="noStrike" kern="1200" baseline="0" dirty="0" smtClean="0">
                <a:solidFill>
                  <a:schemeClr val="tx1"/>
                </a:solidFill>
                <a:latin typeface="+mn-lt"/>
                <a:ea typeface="+mn-ea"/>
                <a:cs typeface="+mn-cs"/>
              </a:rPr>
              <a:t>Un marco estable para un sector estratégico en la economía española </a:t>
            </a:r>
            <a:endParaRPr lang="es-ES" dirty="0"/>
          </a:p>
        </p:txBody>
      </p:sp>
      <p:sp>
        <p:nvSpPr>
          <p:cNvPr id="4" name="Marcador de número de diapositiva 3"/>
          <p:cNvSpPr>
            <a:spLocks noGrp="1"/>
          </p:cNvSpPr>
          <p:nvPr>
            <p:ph type="sldNum" sz="quarter" idx="10"/>
          </p:nvPr>
        </p:nvSpPr>
        <p:spPr/>
        <p:txBody>
          <a:bodyPr/>
          <a:lstStyle/>
          <a:p>
            <a:fld id="{CB7E8A60-F191-46A1-A1F6-1BE4E3329083}" type="slidenum">
              <a:rPr lang="es-ES" smtClean="0"/>
              <a:t>73</a:t>
            </a:fld>
            <a:endParaRPr lang="es-ES"/>
          </a:p>
        </p:txBody>
      </p:sp>
    </p:spTree>
    <p:extLst>
      <p:ext uri="{BB962C8B-B14F-4D97-AF65-F5344CB8AC3E}">
        <p14:creationId xmlns:p14="http://schemas.microsoft.com/office/powerpoint/2010/main" val="335222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D7B84087-E3E9-416F-B291-B7698DE4D9F3}" type="slidenum">
              <a:rPr lang="fr-FR" altLang="es-ES"/>
              <a:pPr>
                <a:defRPr/>
              </a:pPr>
              <a:t>‹Nº›</a:t>
            </a:fld>
            <a:endParaRPr lang="fr-FR" altLang="es-ES"/>
          </a:p>
        </p:txBody>
      </p:sp>
    </p:spTree>
    <p:extLst>
      <p:ext uri="{BB962C8B-B14F-4D97-AF65-F5344CB8AC3E}">
        <p14:creationId xmlns:p14="http://schemas.microsoft.com/office/powerpoint/2010/main" val="381014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E15C3933-DC90-4BC2-8B19-E2D337B98296}" type="slidenum">
              <a:rPr lang="fr-FR" altLang="es-ES"/>
              <a:pPr>
                <a:defRPr/>
              </a:pPr>
              <a:t>‹Nº›</a:t>
            </a:fld>
            <a:endParaRPr lang="fr-FR" altLang="es-ES"/>
          </a:p>
        </p:txBody>
      </p:sp>
    </p:spTree>
    <p:extLst>
      <p:ext uri="{BB962C8B-B14F-4D97-AF65-F5344CB8AC3E}">
        <p14:creationId xmlns:p14="http://schemas.microsoft.com/office/powerpoint/2010/main" val="357215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85800" y="609600"/>
            <a:ext cx="5676900" cy="54864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838186AF-3E3E-41A1-A23B-76B798258DAC}" type="slidenum">
              <a:rPr lang="fr-FR" altLang="es-ES"/>
              <a:pPr>
                <a:defRPr/>
              </a:pPr>
              <a:t>‹Nº›</a:t>
            </a:fld>
            <a:endParaRPr lang="fr-FR" altLang="es-ES"/>
          </a:p>
        </p:txBody>
      </p:sp>
    </p:spTree>
    <p:extLst>
      <p:ext uri="{BB962C8B-B14F-4D97-AF65-F5344CB8AC3E}">
        <p14:creationId xmlns:p14="http://schemas.microsoft.com/office/powerpoint/2010/main" val="185057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Marcador de tabla 2"/>
          <p:cNvSpPr>
            <a:spLocks noGrp="1"/>
          </p:cNvSpPr>
          <p:nvPr>
            <p:ph type="tbl" idx="1"/>
          </p:nvPr>
        </p:nvSpPr>
        <p:spPr>
          <a:xfrm>
            <a:off x="685800" y="1981200"/>
            <a:ext cx="7772400" cy="4114800"/>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8CFB9697-B569-4F0F-90F6-99615FDFEF5D}" type="slidenum">
              <a:rPr lang="fr-FR" altLang="es-ES"/>
              <a:pPr>
                <a:defRPr/>
              </a:pPr>
              <a:t>‹Nº›</a:t>
            </a:fld>
            <a:endParaRPr lang="fr-FR" altLang="es-ES"/>
          </a:p>
        </p:txBody>
      </p:sp>
    </p:spTree>
    <p:extLst>
      <p:ext uri="{BB962C8B-B14F-4D97-AF65-F5344CB8AC3E}">
        <p14:creationId xmlns:p14="http://schemas.microsoft.com/office/powerpoint/2010/main" val="321468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8C5A7F3A-101F-43C8-B4BB-908260D1B5D3}" type="slidenum">
              <a:rPr lang="fr-FR" altLang="es-ES"/>
              <a:pPr>
                <a:defRPr/>
              </a:pPr>
              <a:t>‹Nº›</a:t>
            </a:fld>
            <a:endParaRPr lang="fr-FR" altLang="es-ES"/>
          </a:p>
        </p:txBody>
      </p:sp>
    </p:spTree>
    <p:extLst>
      <p:ext uri="{BB962C8B-B14F-4D97-AF65-F5344CB8AC3E}">
        <p14:creationId xmlns:p14="http://schemas.microsoft.com/office/powerpoint/2010/main" val="218405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Editar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1DBF4592-DBB3-4653-80DE-B0B5BA63AE47}" type="slidenum">
              <a:rPr lang="fr-FR" altLang="es-ES"/>
              <a:pPr>
                <a:defRPr/>
              </a:pPr>
              <a:t>‹Nº›</a:t>
            </a:fld>
            <a:endParaRPr lang="fr-FR" altLang="es-ES"/>
          </a:p>
        </p:txBody>
      </p:sp>
    </p:spTree>
    <p:extLst>
      <p:ext uri="{BB962C8B-B14F-4D97-AF65-F5344CB8AC3E}">
        <p14:creationId xmlns:p14="http://schemas.microsoft.com/office/powerpoint/2010/main" val="344842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85800" y="1981200"/>
            <a:ext cx="3810000" cy="4114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981200"/>
            <a:ext cx="3810000" cy="4114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7" name="Rectangle 6"/>
          <p:cNvSpPr>
            <a:spLocks noGrp="1" noChangeArrowheads="1"/>
          </p:cNvSpPr>
          <p:nvPr>
            <p:ph type="sldNum" sz="quarter" idx="12"/>
          </p:nvPr>
        </p:nvSpPr>
        <p:spPr>
          <a:ln/>
        </p:spPr>
        <p:txBody>
          <a:bodyPr/>
          <a:lstStyle>
            <a:lvl1pPr>
              <a:defRPr/>
            </a:lvl1pPr>
          </a:lstStyle>
          <a:p>
            <a:pPr>
              <a:defRPr/>
            </a:pPr>
            <a:fld id="{39D75F11-B9C1-4BB6-99FD-96F0060CBE03}" type="slidenum">
              <a:rPr lang="fr-FR" altLang="es-ES"/>
              <a:pPr>
                <a:defRPr/>
              </a:pPr>
              <a:t>‹Nº›</a:t>
            </a:fld>
            <a:endParaRPr lang="fr-FR" altLang="es-ES"/>
          </a:p>
        </p:txBody>
      </p:sp>
    </p:spTree>
    <p:extLst>
      <p:ext uri="{BB962C8B-B14F-4D97-AF65-F5344CB8AC3E}">
        <p14:creationId xmlns:p14="http://schemas.microsoft.com/office/powerpoint/2010/main" val="413283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9" name="Rectangle 6"/>
          <p:cNvSpPr>
            <a:spLocks noGrp="1" noChangeArrowheads="1"/>
          </p:cNvSpPr>
          <p:nvPr>
            <p:ph type="sldNum" sz="quarter" idx="12"/>
          </p:nvPr>
        </p:nvSpPr>
        <p:spPr>
          <a:ln/>
        </p:spPr>
        <p:txBody>
          <a:bodyPr/>
          <a:lstStyle>
            <a:lvl1pPr>
              <a:defRPr/>
            </a:lvl1pPr>
          </a:lstStyle>
          <a:p>
            <a:pPr>
              <a:defRPr/>
            </a:pPr>
            <a:fld id="{72186909-F43D-4339-B41F-14B562643A67}" type="slidenum">
              <a:rPr lang="fr-FR" altLang="es-ES"/>
              <a:pPr>
                <a:defRPr/>
              </a:pPr>
              <a:t>‹Nº›</a:t>
            </a:fld>
            <a:endParaRPr lang="fr-FR" altLang="es-ES"/>
          </a:p>
        </p:txBody>
      </p:sp>
    </p:spTree>
    <p:extLst>
      <p:ext uri="{BB962C8B-B14F-4D97-AF65-F5344CB8AC3E}">
        <p14:creationId xmlns:p14="http://schemas.microsoft.com/office/powerpoint/2010/main" val="200572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5" name="Rectangle 6"/>
          <p:cNvSpPr>
            <a:spLocks noGrp="1" noChangeArrowheads="1"/>
          </p:cNvSpPr>
          <p:nvPr>
            <p:ph type="sldNum" sz="quarter" idx="12"/>
          </p:nvPr>
        </p:nvSpPr>
        <p:spPr>
          <a:ln/>
        </p:spPr>
        <p:txBody>
          <a:bodyPr/>
          <a:lstStyle>
            <a:lvl1pPr>
              <a:defRPr/>
            </a:lvl1pPr>
          </a:lstStyle>
          <a:p>
            <a:pPr>
              <a:defRPr/>
            </a:pPr>
            <a:fld id="{E6994B10-B6ED-4A91-84DA-B97816928753}" type="slidenum">
              <a:rPr lang="fr-FR" altLang="es-ES"/>
              <a:pPr>
                <a:defRPr/>
              </a:pPr>
              <a:t>‹Nº›</a:t>
            </a:fld>
            <a:endParaRPr lang="fr-FR" altLang="es-ES"/>
          </a:p>
        </p:txBody>
      </p:sp>
    </p:spTree>
    <p:extLst>
      <p:ext uri="{BB962C8B-B14F-4D97-AF65-F5344CB8AC3E}">
        <p14:creationId xmlns:p14="http://schemas.microsoft.com/office/powerpoint/2010/main" val="211622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4" name="Rectangle 6"/>
          <p:cNvSpPr>
            <a:spLocks noGrp="1" noChangeArrowheads="1"/>
          </p:cNvSpPr>
          <p:nvPr>
            <p:ph type="sldNum" sz="quarter" idx="12"/>
          </p:nvPr>
        </p:nvSpPr>
        <p:spPr>
          <a:ln/>
        </p:spPr>
        <p:txBody>
          <a:bodyPr/>
          <a:lstStyle>
            <a:lvl1pPr>
              <a:defRPr/>
            </a:lvl1pPr>
          </a:lstStyle>
          <a:p>
            <a:pPr>
              <a:defRPr/>
            </a:pPr>
            <a:fld id="{D5D77BAF-3A45-4232-A660-27DA3100E6E6}" type="slidenum">
              <a:rPr lang="fr-FR" altLang="es-ES"/>
              <a:pPr>
                <a:defRPr/>
              </a:pPr>
              <a:t>‹Nº›</a:t>
            </a:fld>
            <a:endParaRPr lang="fr-FR" altLang="es-ES"/>
          </a:p>
        </p:txBody>
      </p:sp>
    </p:spTree>
    <p:extLst>
      <p:ext uri="{BB962C8B-B14F-4D97-AF65-F5344CB8AC3E}">
        <p14:creationId xmlns:p14="http://schemas.microsoft.com/office/powerpoint/2010/main" val="417424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7" name="Rectangle 6"/>
          <p:cNvSpPr>
            <a:spLocks noGrp="1" noChangeArrowheads="1"/>
          </p:cNvSpPr>
          <p:nvPr>
            <p:ph type="sldNum" sz="quarter" idx="12"/>
          </p:nvPr>
        </p:nvSpPr>
        <p:spPr>
          <a:ln/>
        </p:spPr>
        <p:txBody>
          <a:bodyPr/>
          <a:lstStyle>
            <a:lvl1pPr>
              <a:defRPr/>
            </a:lvl1pPr>
          </a:lstStyle>
          <a:p>
            <a:pPr>
              <a:defRPr/>
            </a:pPr>
            <a:fld id="{648DFAA2-8186-4D92-8133-3CE2D0169678}" type="slidenum">
              <a:rPr lang="fr-FR" altLang="es-ES"/>
              <a:pPr>
                <a:defRPr/>
              </a:pPr>
              <a:t>‹Nº›</a:t>
            </a:fld>
            <a:endParaRPr lang="fr-FR" altLang="es-ES"/>
          </a:p>
        </p:txBody>
      </p:sp>
    </p:spTree>
    <p:extLst>
      <p:ext uri="{BB962C8B-B14F-4D97-AF65-F5344CB8AC3E}">
        <p14:creationId xmlns:p14="http://schemas.microsoft.com/office/powerpoint/2010/main" val="251639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7" name="Rectangle 6"/>
          <p:cNvSpPr>
            <a:spLocks noGrp="1" noChangeArrowheads="1"/>
          </p:cNvSpPr>
          <p:nvPr>
            <p:ph type="sldNum" sz="quarter" idx="12"/>
          </p:nvPr>
        </p:nvSpPr>
        <p:spPr>
          <a:ln/>
        </p:spPr>
        <p:txBody>
          <a:bodyPr/>
          <a:lstStyle>
            <a:lvl1pPr>
              <a:defRPr/>
            </a:lvl1pPr>
          </a:lstStyle>
          <a:p>
            <a:pPr>
              <a:defRPr/>
            </a:pPr>
            <a:fld id="{03D4505B-5674-45E0-BDDD-17F05727CA07}" type="slidenum">
              <a:rPr lang="fr-FR" altLang="es-ES"/>
              <a:pPr>
                <a:defRPr/>
              </a:pPr>
              <a:t>‹Nº›</a:t>
            </a:fld>
            <a:endParaRPr lang="fr-FR" altLang="es-ES"/>
          </a:p>
        </p:txBody>
      </p:sp>
    </p:spTree>
    <p:extLst>
      <p:ext uri="{BB962C8B-B14F-4D97-AF65-F5344CB8AC3E}">
        <p14:creationId xmlns:p14="http://schemas.microsoft.com/office/powerpoint/2010/main" val="106490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33CC3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s-ES" smtClean="0"/>
              <a:t>Haga clic para modificar el estilo de texto del patrón</a:t>
            </a:r>
          </a:p>
          <a:p>
            <a:pPr lvl="1"/>
            <a:r>
              <a:rPr lang="fr-FR" altLang="es-ES" smtClean="0"/>
              <a:t>Segundo nivel</a:t>
            </a:r>
          </a:p>
          <a:p>
            <a:pPr lvl="2"/>
            <a:r>
              <a:rPr lang="fr-FR" altLang="es-ES" smtClean="0"/>
              <a:t>Tercer nivel</a:t>
            </a:r>
          </a:p>
          <a:p>
            <a:pPr lvl="3"/>
            <a:r>
              <a:rPr lang="fr-FR" altLang="es-ES" smtClean="0"/>
              <a:t>Cuarto nivel</a:t>
            </a:r>
          </a:p>
          <a:p>
            <a:pPr lvl="4"/>
            <a:r>
              <a:rPr lang="fr-FR" alt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66E3E74-6F52-4667-84A9-DCED8886ABFA}" type="slidenum">
              <a:rPr lang="fr-FR" altLang="es-ES"/>
              <a:pPr>
                <a:defRPr/>
              </a:pPr>
              <a:t>‹Nº›</a:t>
            </a:fld>
            <a:endParaRPr lang="fr-FR"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s://ec.europa.eu/info/food-farming-fisheries/key-policies/common-agricultural-policy_e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82" y="476672"/>
            <a:ext cx="884923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428750"/>
            <a:ext cx="874395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543050"/>
            <a:ext cx="84105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400050"/>
            <a:ext cx="63468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88913"/>
            <a:ext cx="89138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1409700"/>
            <a:ext cx="8943975"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2190750"/>
            <a:ext cx="50577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15888"/>
            <a:ext cx="4654550" cy="65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2224088"/>
            <a:ext cx="56483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314575"/>
            <a:ext cx="57150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8" y="1228725"/>
            <a:ext cx="54197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5940425"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40522"/>
            <a:ext cx="4392488" cy="648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7424" y="133599"/>
            <a:ext cx="9086576" cy="6479348"/>
          </a:xfrm>
          <a:prstGeom prst="rect">
            <a:avLst/>
          </a:prstGeom>
        </p:spPr>
      </p:pic>
    </p:spTree>
    <p:extLst>
      <p:ext uri="{BB962C8B-B14F-4D97-AF65-F5344CB8AC3E}">
        <p14:creationId xmlns:p14="http://schemas.microsoft.com/office/powerpoint/2010/main" val="134782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 y="1064396"/>
            <a:ext cx="9144000" cy="4395474"/>
          </a:xfrm>
          <a:prstGeom prst="rect">
            <a:avLst/>
          </a:prstGeom>
        </p:spPr>
      </p:pic>
    </p:spTree>
    <p:extLst>
      <p:ext uri="{BB962C8B-B14F-4D97-AF65-F5344CB8AC3E}">
        <p14:creationId xmlns:p14="http://schemas.microsoft.com/office/powerpoint/2010/main" val="157728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 y="866105"/>
            <a:ext cx="9144001" cy="4261490"/>
          </a:xfrm>
          <a:prstGeom prst="rect">
            <a:avLst/>
          </a:prstGeom>
        </p:spPr>
      </p:pic>
    </p:spTree>
    <p:extLst>
      <p:ext uri="{BB962C8B-B14F-4D97-AF65-F5344CB8AC3E}">
        <p14:creationId xmlns:p14="http://schemas.microsoft.com/office/powerpoint/2010/main" val="237946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92121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0094" y="278426"/>
            <a:ext cx="9264188" cy="6148748"/>
          </a:xfrm>
          <a:prstGeom prst="rect">
            <a:avLst/>
          </a:prstGeom>
        </p:spPr>
      </p:pic>
    </p:spTree>
    <p:extLst>
      <p:ext uri="{BB962C8B-B14F-4D97-AF65-F5344CB8AC3E}">
        <p14:creationId xmlns:p14="http://schemas.microsoft.com/office/powerpoint/2010/main" val="2519577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0" y="126132"/>
            <a:ext cx="9118000" cy="6543228"/>
          </a:xfrm>
          <a:prstGeom prst="rect">
            <a:avLst/>
          </a:prstGeom>
        </p:spPr>
      </p:pic>
    </p:spTree>
    <p:extLst>
      <p:ext uri="{BB962C8B-B14F-4D97-AF65-F5344CB8AC3E}">
        <p14:creationId xmlns:p14="http://schemas.microsoft.com/office/powerpoint/2010/main" val="749038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ángulo 1"/>
          <p:cNvSpPr>
            <a:spLocks noChangeArrowheads="1"/>
          </p:cNvSpPr>
          <p:nvPr/>
        </p:nvSpPr>
        <p:spPr bwMode="auto">
          <a:xfrm>
            <a:off x="323850" y="242888"/>
            <a:ext cx="8640763"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s-ES" altLang="es-ES" sz="2800">
                <a:solidFill>
                  <a:srgbClr val="A5C75F"/>
                </a:solidFill>
                <a:latin typeface="EC Square Sans Pro"/>
              </a:rPr>
              <a:t>La agricultura europea a través del tiempo</a:t>
            </a:r>
          </a:p>
          <a:p>
            <a:endParaRPr lang="es-ES" altLang="es-ES" b="1">
              <a:solidFill>
                <a:srgbClr val="38B549"/>
              </a:solidFill>
              <a:latin typeface="EC Square Sans Pro"/>
            </a:endParaRPr>
          </a:p>
          <a:p>
            <a:r>
              <a:rPr lang="es-ES" altLang="es-ES" sz="2000" b="1">
                <a:solidFill>
                  <a:srgbClr val="38B549"/>
                </a:solidFill>
                <a:latin typeface="EC Square Sans Pro"/>
              </a:rPr>
              <a:t>1957</a:t>
            </a:r>
            <a:endParaRPr lang="es-ES" altLang="es-ES" sz="2000">
              <a:solidFill>
                <a:srgbClr val="38B549"/>
              </a:solidFill>
              <a:latin typeface="EC Square Sans Pro"/>
            </a:endParaRPr>
          </a:p>
          <a:p>
            <a:r>
              <a:rPr lang="es-ES" altLang="es-ES" sz="2000" i="1">
                <a:solidFill>
                  <a:srgbClr val="6C6E70"/>
                </a:solidFill>
                <a:latin typeface="NYTAL S+ EC Square Sans Pro"/>
              </a:rPr>
              <a:t>El Tratado de Roma crea la Comunidad Económica Europea (precursora de la UE actual) entre seis países de Europa occidental.</a:t>
            </a:r>
            <a:endParaRPr lang="es-ES" altLang="es-ES" sz="2000">
              <a:solidFill>
                <a:srgbClr val="6C6E70"/>
              </a:solidFill>
              <a:latin typeface="NYTAL S+ EC Square Sans Pro"/>
            </a:endParaRPr>
          </a:p>
          <a:p>
            <a:endParaRPr lang="es-ES" altLang="es-ES" sz="2000" b="1">
              <a:solidFill>
                <a:srgbClr val="38B549"/>
              </a:solidFill>
              <a:latin typeface="EC Square Sans Pro"/>
            </a:endParaRPr>
          </a:p>
          <a:p>
            <a:r>
              <a:rPr lang="es-ES" altLang="es-ES" sz="2000" b="1">
                <a:solidFill>
                  <a:srgbClr val="38B549"/>
                </a:solidFill>
                <a:latin typeface="EC Square Sans Pro"/>
              </a:rPr>
              <a:t>1962</a:t>
            </a:r>
            <a:endParaRPr lang="es-ES" altLang="es-ES" sz="2000">
              <a:solidFill>
                <a:srgbClr val="38B549"/>
              </a:solidFill>
              <a:latin typeface="EC Square Sans Pro"/>
            </a:endParaRPr>
          </a:p>
          <a:p>
            <a:r>
              <a:rPr lang="es-ES" altLang="es-ES" sz="2000" i="1">
                <a:solidFill>
                  <a:srgbClr val="6C6E70"/>
                </a:solidFill>
                <a:latin typeface="NYTAL S+ EC Square Sans Pro"/>
              </a:rPr>
              <a:t>Nace la política agrícola común. La PAC se concibe como una política común, con los objetivos de proporcionar alimentos asequibles a los ciudadanos de la UE y un nivel de vida equitativo a los agricultores.</a:t>
            </a:r>
            <a:endParaRPr lang="es-ES" altLang="es-ES" sz="2000">
              <a:solidFill>
                <a:srgbClr val="6C6E70"/>
              </a:solidFill>
              <a:latin typeface="NYTAL S+ EC Square Sans Pro"/>
            </a:endParaRPr>
          </a:p>
          <a:p>
            <a:endParaRPr lang="es-ES" altLang="es-ES" sz="2000" b="1">
              <a:solidFill>
                <a:srgbClr val="38B549"/>
              </a:solidFill>
              <a:latin typeface="EC Square Sans Pro"/>
            </a:endParaRPr>
          </a:p>
          <a:p>
            <a:r>
              <a:rPr lang="es-ES" altLang="es-ES" sz="2000" b="1">
                <a:solidFill>
                  <a:srgbClr val="38B549"/>
                </a:solidFill>
                <a:latin typeface="EC Square Sans Pro"/>
              </a:rPr>
              <a:t>1984</a:t>
            </a:r>
            <a:endParaRPr lang="es-ES" altLang="es-ES" sz="2000">
              <a:solidFill>
                <a:srgbClr val="38B549"/>
              </a:solidFill>
              <a:latin typeface="EC Square Sans Pro"/>
            </a:endParaRPr>
          </a:p>
          <a:p>
            <a:r>
              <a:rPr lang="es-ES" altLang="es-ES" sz="2000" i="1">
                <a:solidFill>
                  <a:srgbClr val="6C6E70"/>
                </a:solidFill>
                <a:latin typeface="NYTAL S+ EC Square Sans Pro"/>
              </a:rPr>
              <a:t>La PAC es víctima de su propio éxito. Las explotaciones son tan productivas que producen más alimentos de los necesarios. Los excedentes se almacenan y generan «montañas de alimentos». Se introducen varias medidas para ajustar los niveles de producción a las necesidades del mercado.</a:t>
            </a:r>
            <a:endParaRPr lang="es-ES" altLang="es-ES" sz="2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ángulo 1"/>
          <p:cNvSpPr>
            <a:spLocks noChangeArrowheads="1"/>
          </p:cNvSpPr>
          <p:nvPr/>
        </p:nvSpPr>
        <p:spPr bwMode="auto">
          <a:xfrm>
            <a:off x="323850" y="242888"/>
            <a:ext cx="864076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s-ES" altLang="es-ES" sz="2800">
                <a:solidFill>
                  <a:srgbClr val="A5C75F"/>
                </a:solidFill>
                <a:latin typeface="EC Square Sans Pro"/>
              </a:rPr>
              <a:t>La agricultura europea a través del tiempo</a:t>
            </a:r>
          </a:p>
          <a:p>
            <a:endParaRPr lang="es-ES" altLang="es-ES" b="1">
              <a:solidFill>
                <a:srgbClr val="38B549"/>
              </a:solidFill>
              <a:latin typeface="EC Square Sans Pro"/>
            </a:endParaRPr>
          </a:p>
          <a:p>
            <a:r>
              <a:rPr lang="es-ES" altLang="es-ES" sz="2000" b="1">
                <a:solidFill>
                  <a:srgbClr val="38B549"/>
                </a:solidFill>
                <a:latin typeface="EC Square Sans Pro"/>
              </a:rPr>
              <a:t>1992</a:t>
            </a:r>
          </a:p>
          <a:p>
            <a:r>
              <a:rPr lang="es-ES" altLang="es-ES" sz="2000" i="1">
                <a:solidFill>
                  <a:srgbClr val="6C6E70"/>
                </a:solidFill>
                <a:latin typeface="NYTAL S+ EC Square Sans Pro"/>
              </a:rPr>
              <a:t>La PAC se desplaza del apoyo al mercado al apoyo al productor. El apoyo a los precios disminuye y se sustituye por los pagos directos a los productores. Se les alienta a ser más respetuosos con el medio ambiente.</a:t>
            </a:r>
          </a:p>
          <a:p>
            <a:r>
              <a:rPr lang="es-ES" altLang="es-ES" sz="2000" i="1">
                <a:solidFill>
                  <a:srgbClr val="6C6E70"/>
                </a:solidFill>
                <a:latin typeface="NYTAL S+ EC Square Sans Pro"/>
              </a:rPr>
              <a:t>Esta reforma coincide con la Cumbre de la Tierra de Río de 1992, en la que hace su aparición el principio de desarrollo sostenible.</a:t>
            </a:r>
          </a:p>
          <a:p>
            <a:endParaRPr lang="es-ES" altLang="es-ES"/>
          </a:p>
          <a:p>
            <a:r>
              <a:rPr lang="es-ES" altLang="es-ES" sz="2000" b="1">
                <a:solidFill>
                  <a:srgbClr val="38B549"/>
                </a:solidFill>
                <a:latin typeface="EC Square Sans Pro"/>
              </a:rPr>
              <a:t>2003</a:t>
            </a:r>
          </a:p>
          <a:p>
            <a:r>
              <a:rPr lang="es-ES" altLang="es-ES" sz="2000" i="1">
                <a:solidFill>
                  <a:srgbClr val="6C6E70"/>
                </a:solidFill>
                <a:latin typeface="NYTAL S+ EC Square Sans Pro"/>
              </a:rPr>
              <a:t>La PAC proporciona ayudas a la renta. Una nueva reforma de la PAC suprime la conexión entre las ayudas y la producción. Ahora, los productores reciben una ayuda a la renta, a condición de que atiendan las tierras agrícolas y cumplan las normas en materia de seguridad alimentaria, medio ambiente y salud y bienestar de los animales..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ángulo 1"/>
          <p:cNvSpPr>
            <a:spLocks noChangeArrowheads="1"/>
          </p:cNvSpPr>
          <p:nvPr/>
        </p:nvSpPr>
        <p:spPr bwMode="auto">
          <a:xfrm>
            <a:off x="323850" y="242888"/>
            <a:ext cx="864076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s-ES" altLang="es-ES" sz="2800">
                <a:solidFill>
                  <a:srgbClr val="A5C75F"/>
                </a:solidFill>
                <a:latin typeface="EC Square Sans Pro"/>
              </a:rPr>
              <a:t>La agricultura europea a través del tiempo</a:t>
            </a:r>
          </a:p>
          <a:p>
            <a:endParaRPr lang="es-ES" altLang="es-ES" b="1">
              <a:solidFill>
                <a:srgbClr val="38B549"/>
              </a:solidFill>
              <a:latin typeface="EC Square Sans Pro"/>
            </a:endParaRPr>
          </a:p>
          <a:p>
            <a:r>
              <a:rPr lang="es-ES" altLang="es-ES" sz="2000" b="1">
                <a:solidFill>
                  <a:srgbClr val="38B549"/>
                </a:solidFill>
                <a:latin typeface="EC Square Sans Pro"/>
              </a:rPr>
              <a:t>2013</a:t>
            </a:r>
          </a:p>
          <a:p>
            <a:r>
              <a:rPr lang="es-ES" altLang="es-ES" sz="2000" i="1">
                <a:solidFill>
                  <a:srgbClr val="6C6E70"/>
                </a:solidFill>
                <a:latin typeface="NYTAL S+ EC Square Sans Pro"/>
              </a:rPr>
              <a:t>La PAC se reforma para reforzar la competitividad del sector agrícola, promover la agricultura sostenible y la innovación, apoyar el empleo y el crecimiento en las zonas rurales y desplazar la asistencia financiera hacia un uso productivo de la tierra.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01600"/>
            <a:ext cx="6092825"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ángulo 1"/>
          <p:cNvSpPr>
            <a:spLocks noChangeArrowheads="1"/>
          </p:cNvSpPr>
          <p:nvPr/>
        </p:nvSpPr>
        <p:spPr bwMode="auto">
          <a:xfrm>
            <a:off x="323850" y="242888"/>
            <a:ext cx="8640763"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s-ES" altLang="es-ES" sz="2400">
                <a:solidFill>
                  <a:srgbClr val="A5C75F"/>
                </a:solidFill>
                <a:latin typeface="EC Square Sans Pro"/>
              </a:rPr>
              <a:t>Los contenidos de la PAC</a:t>
            </a:r>
          </a:p>
          <a:p>
            <a:endParaRPr lang="es-ES" altLang="es-ES" sz="1600" b="1">
              <a:solidFill>
                <a:srgbClr val="38B549"/>
              </a:solidFill>
              <a:latin typeface="EC Square Sans Pro"/>
            </a:endParaRPr>
          </a:p>
          <a:p>
            <a:endParaRPr lang="es-ES" altLang="es-ES" sz="1600"/>
          </a:p>
          <a:p>
            <a:r>
              <a:rPr lang="es-ES" altLang="es-ES" b="1">
                <a:solidFill>
                  <a:srgbClr val="38B549"/>
                </a:solidFill>
                <a:latin typeface="EC Square Sans Pro"/>
              </a:rPr>
              <a:t>Ayuda a la renta. </a:t>
            </a:r>
          </a:p>
          <a:p>
            <a:r>
              <a:rPr lang="es-ES" altLang="es-ES" i="1">
                <a:solidFill>
                  <a:srgbClr val="6C6E70"/>
                </a:solidFill>
                <a:latin typeface="NYTAL S+ EC Square Sans Pro"/>
              </a:rPr>
              <a:t>Los pagos directos prestan ayuda a la renta agrícola y remuneran a los agricultores por la prestación de bienes públicos que los mercados normalmente no pagan, como es el cuidado del campo.</a:t>
            </a:r>
          </a:p>
          <a:p>
            <a:endParaRPr lang="es-ES" altLang="es-ES" sz="1600"/>
          </a:p>
          <a:p>
            <a:r>
              <a:rPr lang="es-ES" altLang="es-ES" b="1">
                <a:solidFill>
                  <a:srgbClr val="38B549"/>
                </a:solidFill>
                <a:latin typeface="EC Square Sans Pro"/>
              </a:rPr>
              <a:t>Medidas de mercado. </a:t>
            </a:r>
          </a:p>
          <a:p>
            <a:r>
              <a:rPr lang="es-ES" altLang="es-ES" i="1">
                <a:solidFill>
                  <a:srgbClr val="6C6E70"/>
                </a:solidFill>
                <a:latin typeface="NYTAL S+ EC Square Sans Pro"/>
              </a:rPr>
              <a:t>La Comisión Europea puede tomar medidas para abordar situaciones difíciles en el mercado, como desplomes repentinos de la demanda por una alarma sanitaria o caídas de precios resultantes de una oferta excesiva en el mercado.</a:t>
            </a:r>
          </a:p>
          <a:p>
            <a:endParaRPr lang="es-ES" altLang="es-ES" sz="1600"/>
          </a:p>
          <a:p>
            <a:r>
              <a:rPr lang="es-ES" altLang="es-ES" b="1">
                <a:solidFill>
                  <a:srgbClr val="38B549"/>
                </a:solidFill>
                <a:latin typeface="EC Square Sans Pro"/>
              </a:rPr>
              <a:t>Medidas de desarrollo rural. </a:t>
            </a:r>
          </a:p>
          <a:p>
            <a:r>
              <a:rPr lang="es-ES" altLang="es-ES" i="1">
                <a:solidFill>
                  <a:srgbClr val="6C6E70"/>
                </a:solidFill>
                <a:latin typeface="NYTAL S+ EC Square Sans Pro"/>
              </a:rPr>
              <a:t>Los programas nacionales (y a veces regionales) de desarrollo se dirigen a las necesidades y retos específicos de las zonas rurales. Aunque los Estados miembros elaboran sus programas a partir de la misma lista de medidas, tienen flexibilidad para tratar las cuestiones que más les preocupan dentro de sus respectivos territorios con sus particulares condiciones económicas, naturales y estructurales. Como parte integrante de los programas de desarrollo rural, el «enfoque Leader» anima a los habitantes de una zona a ocuparse de los problemas locales.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0" name="Rectangle 280"/>
          <p:cNvSpPr>
            <a:spLocks noGrp="1" noChangeArrowheads="1"/>
          </p:cNvSpPr>
          <p:nvPr>
            <p:ph type="title"/>
          </p:nvPr>
        </p:nvSpPr>
        <p:spPr>
          <a:xfrm>
            <a:off x="250825" y="115888"/>
            <a:ext cx="8569325" cy="836612"/>
          </a:xfrm>
        </p:spPr>
        <p:txBody>
          <a:bodyPr/>
          <a:lstStyle/>
          <a:p>
            <a:pPr eaLnBrk="1" hangingPunct="1">
              <a:defRPr/>
            </a:pPr>
            <a:r>
              <a:rPr lang="es-ES_tradnl" altLang="es-ES" sz="2400" b="1" dirty="0" smtClean="0">
                <a:effectLst>
                  <a:outerShdw blurRad="38100" dist="38100" dir="2700000" algn="tl">
                    <a:srgbClr val="C0C0C0"/>
                  </a:outerShdw>
                </a:effectLst>
              </a:rPr>
              <a:t>La PAC a precios de 2010 (M euros)</a:t>
            </a:r>
            <a:endParaRPr lang="en-GB" altLang="es-ES" sz="2400" dirty="0" smtClean="0"/>
          </a:p>
        </p:txBody>
      </p:sp>
      <p:graphicFrame>
        <p:nvGraphicFramePr>
          <p:cNvPr id="6" name="Gráfico 5"/>
          <p:cNvGraphicFramePr>
            <a:graphicFrameLocks/>
          </p:cNvGraphicFramePr>
          <p:nvPr/>
        </p:nvGraphicFramePr>
        <p:xfrm>
          <a:off x="179512" y="908720"/>
          <a:ext cx="8640638" cy="55446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0" name="Rectangle 280"/>
          <p:cNvSpPr>
            <a:spLocks noGrp="1" noChangeArrowheads="1"/>
          </p:cNvSpPr>
          <p:nvPr>
            <p:ph type="title"/>
          </p:nvPr>
        </p:nvSpPr>
        <p:spPr>
          <a:xfrm>
            <a:off x="250825" y="115888"/>
            <a:ext cx="8569325" cy="836612"/>
          </a:xfrm>
        </p:spPr>
        <p:txBody>
          <a:bodyPr/>
          <a:lstStyle/>
          <a:p>
            <a:pPr eaLnBrk="1" hangingPunct="1">
              <a:defRPr/>
            </a:pPr>
            <a:r>
              <a:rPr lang="es-ES_tradnl" altLang="es-ES" sz="2400" b="1" dirty="0" smtClean="0">
                <a:effectLst>
                  <a:outerShdw blurRad="38100" dist="38100" dir="2700000" algn="tl">
                    <a:srgbClr val="C0C0C0"/>
                  </a:outerShdw>
                </a:effectLst>
              </a:rPr>
              <a:t>La PAC en los presupuestos de la UE (%)</a:t>
            </a:r>
            <a:endParaRPr lang="en-GB" altLang="es-ES" sz="2400" dirty="0" smtClean="0"/>
          </a:p>
        </p:txBody>
      </p:sp>
      <p:graphicFrame>
        <p:nvGraphicFramePr>
          <p:cNvPr id="4" name="Gráfico 3"/>
          <p:cNvGraphicFramePr>
            <a:graphicFrameLocks/>
          </p:cNvGraphicFramePr>
          <p:nvPr/>
        </p:nvGraphicFramePr>
        <p:xfrm>
          <a:off x="250825" y="764704"/>
          <a:ext cx="8713663" cy="58326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611188" y="609600"/>
            <a:ext cx="7847012" cy="5340350"/>
          </a:xfrm>
        </p:spPr>
        <p:txBody>
          <a:bodyPr/>
          <a:lstStyle/>
          <a:p>
            <a:pPr algn="l"/>
            <a:r>
              <a:rPr lang="es-ES" altLang="es-ES" sz="2400" b="1" smtClean="0"/>
              <a:t> </a:t>
            </a:r>
            <a:br>
              <a:rPr lang="es-ES" altLang="es-ES" sz="2400" b="1" smtClean="0"/>
            </a:br>
            <a:r>
              <a:rPr lang="es-ES" altLang="es-ES" sz="2400" smtClean="0"/>
              <a:t>La política agrícola común de la UE cumple muchos objetivos:</a:t>
            </a:r>
            <a:br>
              <a:rPr lang="es-ES" altLang="es-ES" sz="2400" smtClean="0"/>
            </a:br>
            <a:r>
              <a:rPr lang="es-ES" altLang="es-ES" sz="2400" smtClean="0"/>
              <a:t>ayuda a los agricultores a </a:t>
            </a:r>
            <a:r>
              <a:rPr lang="es-ES" altLang="es-ES" sz="2400" b="1" smtClean="0"/>
              <a:t>producir suficientes alimentos</a:t>
            </a:r>
            <a:r>
              <a:rPr lang="es-ES" altLang="es-ES" sz="2400" smtClean="0"/>
              <a:t> para Europa</a:t>
            </a:r>
            <a:br>
              <a:rPr lang="es-ES" altLang="es-ES" sz="2400" smtClean="0"/>
            </a:br>
            <a:r>
              <a:rPr lang="es-ES" altLang="es-ES" sz="2400" smtClean="0"/>
              <a:t>garantiza que los alimentos sean </a:t>
            </a:r>
            <a:r>
              <a:rPr lang="es-ES" altLang="es-ES" sz="2400" b="1" smtClean="0"/>
              <a:t>seguros</a:t>
            </a:r>
            <a:r>
              <a:rPr lang="es-ES" altLang="es-ES" sz="2400" smtClean="0"/>
              <a:t> (por ejemplo, a través de la </a:t>
            </a:r>
            <a:r>
              <a:rPr lang="es-ES" altLang="es-ES" sz="2400" b="1" smtClean="0"/>
              <a:t>trazabilidad</a:t>
            </a:r>
            <a:r>
              <a:rPr lang="es-ES" altLang="es-ES" sz="2400" smtClean="0"/>
              <a:t>)</a:t>
            </a:r>
            <a:br>
              <a:rPr lang="es-ES" altLang="es-ES" sz="2400" smtClean="0"/>
            </a:br>
            <a:r>
              <a:rPr lang="es-ES" altLang="es-ES" sz="2400" smtClean="0"/>
              <a:t>protege a los agricultores de la excesiva </a:t>
            </a:r>
            <a:r>
              <a:rPr lang="es-ES" altLang="es-ES" sz="2400" b="1" smtClean="0"/>
              <a:t>volatilidad de precios</a:t>
            </a:r>
            <a:r>
              <a:rPr lang="es-ES" altLang="es-ES" sz="2400" smtClean="0"/>
              <a:t> y de las </a:t>
            </a:r>
            <a:r>
              <a:rPr lang="es-ES" altLang="es-ES" sz="2400" b="1" smtClean="0"/>
              <a:t>crisis de mercado</a:t>
            </a:r>
            <a:r>
              <a:rPr lang="es-ES" altLang="es-ES" sz="2400" smtClean="0"/>
              <a:t/>
            </a:r>
            <a:br>
              <a:rPr lang="es-ES" altLang="es-ES" sz="2400" smtClean="0"/>
            </a:br>
            <a:r>
              <a:rPr lang="es-ES" altLang="es-ES" sz="2400" smtClean="0"/>
              <a:t>les ayuda a </a:t>
            </a:r>
            <a:r>
              <a:rPr lang="es-ES" altLang="es-ES" sz="2400" b="1" smtClean="0"/>
              <a:t>invertir en la modernización</a:t>
            </a:r>
            <a:r>
              <a:rPr lang="es-ES" altLang="es-ES" sz="2400" smtClean="0"/>
              <a:t> de sus explotaciones</a:t>
            </a:r>
            <a:br>
              <a:rPr lang="es-ES" altLang="es-ES" sz="2400" smtClean="0"/>
            </a:br>
            <a:r>
              <a:rPr lang="es-ES" altLang="es-ES" sz="2400" smtClean="0"/>
              <a:t>mantiene </a:t>
            </a:r>
            <a:r>
              <a:rPr lang="es-ES" altLang="es-ES" sz="2400" b="1" smtClean="0"/>
              <a:t>comunidades rurales</a:t>
            </a:r>
            <a:r>
              <a:rPr lang="es-ES" altLang="es-ES" sz="2400" smtClean="0"/>
              <a:t> viables, con economías diversificadas</a:t>
            </a:r>
            <a:br>
              <a:rPr lang="es-ES" altLang="es-ES" sz="2400" smtClean="0"/>
            </a:br>
            <a:r>
              <a:rPr lang="es-ES" altLang="es-ES" sz="2400" smtClean="0"/>
              <a:t>crea y mantiene </a:t>
            </a:r>
            <a:r>
              <a:rPr lang="es-ES" altLang="es-ES" sz="2400" b="1" smtClean="0"/>
              <a:t>puestos de trabajo</a:t>
            </a:r>
            <a:r>
              <a:rPr lang="es-ES" altLang="es-ES" sz="2400" smtClean="0"/>
              <a:t> en la industria alimentaria</a:t>
            </a:r>
            <a:br>
              <a:rPr lang="es-ES" altLang="es-ES" sz="2400" smtClean="0"/>
            </a:br>
            <a:r>
              <a:rPr lang="es-ES" altLang="es-ES" sz="2400" smtClean="0"/>
              <a:t>protege el </a:t>
            </a:r>
            <a:r>
              <a:rPr lang="es-ES" altLang="es-ES" sz="2400" b="1" smtClean="0"/>
              <a:t>medio ambiente</a:t>
            </a:r>
            <a:r>
              <a:rPr lang="es-ES" altLang="es-ES" sz="2400" smtClean="0"/>
              <a:t> y el </a:t>
            </a:r>
            <a:r>
              <a:rPr lang="es-ES" altLang="es-ES" sz="2400" b="1" smtClean="0"/>
              <a:t>bienestar de los animales</a:t>
            </a:r>
            <a:r>
              <a:rPr lang="es-ES" altLang="es-ES" sz="2400" smtClean="0"/>
              <a:t>.</a:t>
            </a:r>
            <a:br>
              <a:rPr lang="es-ES" altLang="es-ES" sz="2400" smtClean="0"/>
            </a:br>
            <a:endParaRPr lang="es-ES" altLang="es-ES" sz="2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27651"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20484" name="Text Box 4"/>
          <p:cNvSpPr txBox="1">
            <a:spLocks noChangeArrowheads="1"/>
          </p:cNvSpPr>
          <p:nvPr/>
        </p:nvSpPr>
        <p:spPr bwMode="auto">
          <a:xfrm>
            <a:off x="1143000" y="2209800"/>
            <a:ext cx="6858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3600" b="1">
                <a:solidFill>
                  <a:srgbClr val="990000"/>
                </a:solidFill>
              </a:rPr>
              <a:t>Precios</a:t>
            </a:r>
          </a:p>
          <a:p>
            <a:pPr eaLnBrk="1" hangingPunct="1">
              <a:spcBef>
                <a:spcPct val="50000"/>
              </a:spcBef>
              <a:buFontTx/>
              <a:buNone/>
            </a:pPr>
            <a:endParaRPr lang="es-ES_tradnl" altLang="es-ES" sz="3600" b="1">
              <a:solidFill>
                <a:srgbClr val="990000"/>
              </a:solidFill>
            </a:endParaRPr>
          </a:p>
          <a:p>
            <a:pPr eaLnBrk="1" hangingPunct="1">
              <a:spcBef>
                <a:spcPct val="50000"/>
              </a:spcBef>
            </a:pPr>
            <a:r>
              <a:rPr lang="es-ES_tradnl" altLang="es-ES" sz="3600">
                <a:solidFill>
                  <a:srgbClr val="990000"/>
                </a:solidFill>
              </a:rPr>
              <a:t>Precio indicativo</a:t>
            </a:r>
          </a:p>
          <a:p>
            <a:pPr eaLnBrk="1" hangingPunct="1">
              <a:spcBef>
                <a:spcPct val="50000"/>
              </a:spcBef>
            </a:pPr>
            <a:r>
              <a:rPr lang="es-ES_tradnl" altLang="es-ES" sz="3600">
                <a:solidFill>
                  <a:srgbClr val="990000"/>
                </a:solidFill>
              </a:rPr>
              <a:t>Precio de umbral</a:t>
            </a:r>
          </a:p>
          <a:p>
            <a:pPr eaLnBrk="1" hangingPunct="1">
              <a:spcBef>
                <a:spcPct val="50000"/>
              </a:spcBef>
            </a:pPr>
            <a:r>
              <a:rPr lang="es-ES_tradnl" altLang="es-ES" sz="3600">
                <a:solidFill>
                  <a:srgbClr val="990000"/>
                </a:solidFill>
              </a:rPr>
              <a:t>Precio de intervención</a:t>
            </a:r>
            <a:endParaRPr lang="fr-FR" altLang="es-ES" sz="36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blinds(horizontal)">
                                      <p:cBhvr>
                                        <p:cTn id="7" dur="500"/>
                                        <p:tgtEl>
                                          <p:spTgt spid="2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4">
                                            <p:txEl>
                                              <p:pRg st="2" end="2"/>
                                            </p:txEl>
                                          </p:spTgt>
                                        </p:tgtEl>
                                        <p:attrNameLst>
                                          <p:attrName>style.visibility</p:attrName>
                                        </p:attrNameLst>
                                      </p:cBhvr>
                                      <p:to>
                                        <p:strVal val="visible"/>
                                      </p:to>
                                    </p:set>
                                    <p:animEffect transition="in" filter="blinds(horizontal)">
                                      <p:cBhvr>
                                        <p:cTn id="12" dur="500"/>
                                        <p:tgtEl>
                                          <p:spTgt spid="2048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4">
                                            <p:txEl>
                                              <p:pRg st="3" end="3"/>
                                            </p:txEl>
                                          </p:spTgt>
                                        </p:tgtEl>
                                        <p:attrNameLst>
                                          <p:attrName>style.visibility</p:attrName>
                                        </p:attrNameLst>
                                      </p:cBhvr>
                                      <p:to>
                                        <p:strVal val="visible"/>
                                      </p:to>
                                    </p:set>
                                    <p:animEffect transition="in" filter="blinds(horizontal)">
                                      <p:cBhvr>
                                        <p:cTn id="17" dur="500"/>
                                        <p:tgtEl>
                                          <p:spTgt spid="2048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4">
                                            <p:txEl>
                                              <p:pRg st="4" end="4"/>
                                            </p:txEl>
                                          </p:spTgt>
                                        </p:tgtEl>
                                        <p:attrNameLst>
                                          <p:attrName>style.visibility</p:attrName>
                                        </p:attrNameLst>
                                      </p:cBhvr>
                                      <p:to>
                                        <p:strVal val="visible"/>
                                      </p:to>
                                    </p:set>
                                    <p:animEffect transition="in" filter="blinds(horizontal)">
                                      <p:cBhvr>
                                        <p:cTn id="22" dur="500"/>
                                        <p:tgtEl>
                                          <p:spTgt spid="204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28675"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076" name="Text Box 4"/>
          <p:cNvSpPr txBox="1">
            <a:spLocks noChangeArrowheads="1"/>
          </p:cNvSpPr>
          <p:nvPr/>
        </p:nvSpPr>
        <p:spPr bwMode="auto">
          <a:xfrm>
            <a:off x="533400" y="2209800"/>
            <a:ext cx="8229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3600" b="1">
                <a:solidFill>
                  <a:srgbClr val="990000"/>
                </a:solidFill>
              </a:rPr>
              <a:t>Ayudas</a:t>
            </a:r>
          </a:p>
          <a:p>
            <a:pPr eaLnBrk="1" hangingPunct="1">
              <a:spcBef>
                <a:spcPct val="50000"/>
              </a:spcBef>
            </a:pPr>
            <a:r>
              <a:rPr lang="es-ES_tradnl" altLang="es-ES" sz="3600">
                <a:solidFill>
                  <a:srgbClr val="990000"/>
                </a:solidFill>
              </a:rPr>
              <a:t>Cuotas</a:t>
            </a:r>
          </a:p>
          <a:p>
            <a:pPr eaLnBrk="1" hangingPunct="1">
              <a:spcBef>
                <a:spcPct val="50000"/>
              </a:spcBef>
            </a:pPr>
            <a:r>
              <a:rPr lang="es-ES_tradnl" altLang="es-ES" sz="3600">
                <a:solidFill>
                  <a:srgbClr val="990000"/>
                </a:solidFill>
                <a:cs typeface="Times New Roman" panose="02020603050405020304" pitchFamily="18" charset="0"/>
              </a:rPr>
              <a:t>C</a:t>
            </a:r>
            <a:r>
              <a:rPr lang="fr-FR" altLang="es-ES" sz="3600">
                <a:solidFill>
                  <a:srgbClr val="990000"/>
                </a:solidFill>
                <a:cs typeface="Times New Roman" panose="02020603050405020304" pitchFamily="18" charset="0"/>
              </a:rPr>
              <a:t>antidades nacionales garantizadas</a:t>
            </a:r>
            <a:r>
              <a:rPr lang="fr-FR" altLang="es-ES" sz="3600">
                <a:solidFill>
                  <a:srgbClr val="990000"/>
                </a:solidFill>
              </a:rPr>
              <a:t> </a:t>
            </a:r>
            <a:endParaRPr lang="es-ES_tradnl" altLang="es-ES" sz="3600">
              <a:solidFill>
                <a:srgbClr val="990000"/>
              </a:solidFill>
            </a:endParaRPr>
          </a:p>
          <a:p>
            <a:pPr eaLnBrk="1" hangingPunct="1">
              <a:spcBef>
                <a:spcPct val="50000"/>
              </a:spcBef>
            </a:pPr>
            <a:r>
              <a:rPr lang="es-ES_tradnl" altLang="es-ES" sz="3600">
                <a:solidFill>
                  <a:srgbClr val="990000"/>
                </a:solidFill>
              </a:rPr>
              <a:t>R</a:t>
            </a:r>
            <a:r>
              <a:rPr lang="fr-FR" altLang="es-ES" sz="3600">
                <a:solidFill>
                  <a:srgbClr val="990000"/>
                </a:solidFill>
              </a:rPr>
              <a:t>etirada de tierras y la diversificación con fines no alimentarios </a:t>
            </a:r>
            <a:endParaRPr lang="es-ES_tradnl" altLang="es-ES" sz="3600">
              <a:solidFill>
                <a:srgbClr val="990000"/>
              </a:solidFill>
            </a:endParaRPr>
          </a:p>
          <a:p>
            <a:pPr eaLnBrk="1" hangingPunct="1">
              <a:spcBef>
                <a:spcPct val="50000"/>
              </a:spcBef>
            </a:pPr>
            <a:r>
              <a:rPr lang="es-ES_tradnl" altLang="es-ES" sz="3600">
                <a:solidFill>
                  <a:srgbClr val="990000"/>
                </a:solidFill>
              </a:rPr>
              <a:t>Importes compensatorios </a:t>
            </a:r>
            <a:endParaRPr lang="fr-FR" altLang="es-ES" sz="36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linds(horizont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blinds(horizontal)">
                                      <p:cBhvr>
                                        <p:cTn id="12" dur="500"/>
                                        <p:tgtEl>
                                          <p:spTgt spid="30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6">
                                            <p:txEl>
                                              <p:pRg st="2" end="2"/>
                                            </p:txEl>
                                          </p:spTgt>
                                        </p:tgtEl>
                                        <p:attrNameLst>
                                          <p:attrName>style.visibility</p:attrName>
                                        </p:attrNameLst>
                                      </p:cBhvr>
                                      <p:to>
                                        <p:strVal val="visible"/>
                                      </p:to>
                                    </p:set>
                                    <p:animEffect transition="in" filter="blinds(horizontal)">
                                      <p:cBhvr>
                                        <p:cTn id="17" dur="500"/>
                                        <p:tgtEl>
                                          <p:spTgt spid="30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6">
                                            <p:txEl>
                                              <p:pRg st="3" end="3"/>
                                            </p:txEl>
                                          </p:spTgt>
                                        </p:tgtEl>
                                        <p:attrNameLst>
                                          <p:attrName>style.visibility</p:attrName>
                                        </p:attrNameLst>
                                      </p:cBhvr>
                                      <p:to>
                                        <p:strVal val="visible"/>
                                      </p:to>
                                    </p:set>
                                    <p:animEffect transition="in" filter="blinds(horizontal)">
                                      <p:cBhvr>
                                        <p:cTn id="22" dur="500"/>
                                        <p:tgtEl>
                                          <p:spTgt spid="307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6">
                                            <p:txEl>
                                              <p:pRg st="4" end="4"/>
                                            </p:txEl>
                                          </p:spTgt>
                                        </p:tgtEl>
                                        <p:attrNameLst>
                                          <p:attrName>style.visibility</p:attrName>
                                        </p:attrNameLst>
                                      </p:cBhvr>
                                      <p:to>
                                        <p:strVal val="visible"/>
                                      </p:to>
                                    </p:set>
                                    <p:animEffect transition="in" filter="blinds(horizontal)">
                                      <p:cBhvr>
                                        <p:cTn id="27" dur="500"/>
                                        <p:tgtEl>
                                          <p:spTgt spid="30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29699"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graphicFrame>
        <p:nvGraphicFramePr>
          <p:cNvPr id="4146" name="Group 50"/>
          <p:cNvGraphicFramePr>
            <a:graphicFrameLocks noGrp="1"/>
          </p:cNvGraphicFramePr>
          <p:nvPr/>
        </p:nvGraphicFramePr>
        <p:xfrm>
          <a:off x="228600" y="1981200"/>
          <a:ext cx="8686800" cy="4643439"/>
        </p:xfrm>
        <a:graphic>
          <a:graphicData uri="http://schemas.openxmlformats.org/drawingml/2006/table">
            <a:tbl>
              <a:tblPr/>
              <a:tblGrid>
                <a:gridCol w="3657600">
                  <a:extLst>
                    <a:ext uri="{9D8B030D-6E8A-4147-A177-3AD203B41FA5}">
                      <a16:colId xmlns:a16="http://schemas.microsoft.com/office/drawing/2014/main" val="3521778565"/>
                    </a:ext>
                  </a:extLst>
                </a:gridCol>
                <a:gridCol w="5029200">
                  <a:extLst>
                    <a:ext uri="{9D8B030D-6E8A-4147-A177-3AD203B41FA5}">
                      <a16:colId xmlns:a16="http://schemas.microsoft.com/office/drawing/2014/main" val="3503221818"/>
                    </a:ext>
                  </a:extLst>
                </a:gridCol>
              </a:tblGrid>
              <a:tr h="8128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1" i="0" u="none" strike="noStrike" cap="none" normalizeH="0" baseline="0" smtClean="0">
                          <a:ln>
                            <a:noFill/>
                          </a:ln>
                          <a:solidFill>
                            <a:schemeClr val="tx1"/>
                          </a:solidFill>
                          <a:effectLst/>
                          <a:latin typeface="Times New Roman" panose="02020603050405020304" pitchFamily="18" charset="0"/>
                        </a:rPr>
                        <a:t>Tipos de organizaciones comunes de mercados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Productos afectados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8283057"/>
                  </a:ext>
                </a:extLst>
              </a:tr>
              <a:tr h="9144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0" i="0" u="none" strike="noStrike" cap="none" normalizeH="0" baseline="0" smtClean="0">
                          <a:ln>
                            <a:noFill/>
                          </a:ln>
                          <a:solidFill>
                            <a:schemeClr val="tx1"/>
                          </a:solidFill>
                          <a:effectLst/>
                          <a:latin typeface="Times New Roman" panose="02020603050405020304" pitchFamily="18" charset="0"/>
                        </a:rPr>
                        <a:t>Intervención y ayudas a la producción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Leche y productos lácteos (a partir de 2005), carne de vacuno, arroz, aceite de oliva, cereales, ovinos, oleaginosas, pasas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1077568"/>
                  </a:ext>
                </a:extLst>
              </a:tr>
              <a:tr h="8128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0" i="0" u="none" strike="noStrike" cap="none" normalizeH="0" baseline="0" smtClean="0">
                          <a:ln>
                            <a:noFill/>
                          </a:ln>
                          <a:solidFill>
                            <a:schemeClr val="tx1"/>
                          </a:solidFill>
                          <a:effectLst/>
                          <a:latin typeface="Times New Roman" panose="02020603050405020304" pitchFamily="18" charset="0"/>
                        </a:rPr>
                        <a:t>Intervención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Azúcar, leche y productos lácteos, vino, carne de porcino, frutas y hortalizas frescas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6279101"/>
                  </a:ext>
                </a:extLst>
              </a:tr>
              <a:tr h="9144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0" i="0" u="none" strike="noStrike" cap="none" normalizeH="0" baseline="0" smtClean="0">
                          <a:ln>
                            <a:noFill/>
                          </a:ln>
                          <a:solidFill>
                            <a:schemeClr val="tx1"/>
                          </a:solidFill>
                          <a:effectLst/>
                          <a:latin typeface="Times New Roman" panose="02020603050405020304" pitchFamily="18" charset="0"/>
                        </a:rPr>
                        <a:t>Ayudas a la producción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Lino y cáñamo, forrajes desecados, productos transformados a base de frutas y hortalizas, tabaco, lúpulo, semillas, caprinos, plátanos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5978307"/>
                  </a:ext>
                </a:extLst>
              </a:tr>
              <a:tr h="1188801">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0" i="0" u="none" strike="noStrike" cap="none" normalizeH="0" baseline="0" smtClean="0">
                          <a:ln>
                            <a:noFill/>
                          </a:ln>
                          <a:solidFill>
                            <a:schemeClr val="tx1"/>
                          </a:solidFill>
                          <a:effectLst/>
                          <a:latin typeface="Times New Roman" panose="02020603050405020304" pitchFamily="18" charset="0"/>
                        </a:rPr>
                        <a:t>Protección arancelaria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Aves de corral, huevos, otras materias grasas, plantas vivas y productos de la floricultura, productos no sujetos a ninguna organización común de mercados particular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6382516"/>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0723"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0724" name="Text Box 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único por explotación</a:t>
            </a:r>
            <a:r>
              <a:rPr lang="es-ES_tradnl" altLang="es-ES" sz="2400"/>
              <a:t> </a:t>
            </a:r>
            <a:endParaRPr lang="fr-FR" altLang="es-ES" sz="2400"/>
          </a:p>
        </p:txBody>
      </p:sp>
      <p:sp>
        <p:nvSpPr>
          <p:cNvPr id="6149" name="Text Box 5"/>
          <p:cNvSpPr txBox="1">
            <a:spLocks noChangeArrowheads="1"/>
          </p:cNvSpPr>
          <p:nvPr/>
        </p:nvSpPr>
        <p:spPr bwMode="auto">
          <a:xfrm>
            <a:off x="762000" y="2808288"/>
            <a:ext cx="7924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fr-FR" altLang="es-ES" sz="2400" b="1">
                <a:solidFill>
                  <a:srgbClr val="990000"/>
                </a:solidFill>
                <a:cs typeface="Times New Roman" panose="02020603050405020304" pitchFamily="18" charset="0"/>
              </a:rPr>
              <a:t>Productos considerados</a:t>
            </a:r>
            <a:r>
              <a:rPr lang="fr-FR" altLang="es-ES" sz="2400">
                <a:solidFill>
                  <a:srgbClr val="990000"/>
                </a:solidFill>
                <a:cs typeface="Times New Roman" panose="02020603050405020304" pitchFamily="18" charset="0"/>
              </a:rPr>
              <a:t>. </a:t>
            </a:r>
            <a:endParaRPr lang="es-ES_tradnl" altLang="es-ES" sz="2400">
              <a:solidFill>
                <a:srgbClr val="990000"/>
              </a:solidFill>
              <a:cs typeface="Times New Roman" panose="02020603050405020304" pitchFamily="18" charset="0"/>
            </a:endParaRPr>
          </a:p>
          <a:p>
            <a:pPr eaLnBrk="1" hangingPunct="1">
              <a:spcBef>
                <a:spcPct val="50000"/>
              </a:spcBef>
              <a:buFontTx/>
              <a:buNone/>
            </a:pPr>
            <a:r>
              <a:rPr lang="fr-FR" altLang="es-ES" sz="2400">
                <a:solidFill>
                  <a:srgbClr val="990000"/>
                </a:solidFill>
                <a:cs typeface="Times New Roman" panose="02020603050405020304" pitchFamily="18" charset="0"/>
              </a:rPr>
              <a:t>Todos los agricultores podrán optar a la obtención de pagos directos, independientemente de su producción y de forma complementaria a sus ingresos. </a:t>
            </a:r>
            <a:endParaRPr lang="es-ES_tradnl" altLang="es-ES" sz="2400">
              <a:solidFill>
                <a:srgbClr val="990000"/>
              </a:solidFill>
              <a:cs typeface="Times New Roman" panose="02020603050405020304" pitchFamily="18" charset="0"/>
            </a:endParaRPr>
          </a:p>
          <a:p>
            <a:pPr eaLnBrk="1" hangingPunct="1">
              <a:spcBef>
                <a:spcPct val="50000"/>
              </a:spcBef>
              <a:buFontTx/>
              <a:buNone/>
            </a:pPr>
            <a:r>
              <a:rPr lang="fr-FR" altLang="es-ES" sz="2400">
                <a:solidFill>
                  <a:srgbClr val="990000"/>
                </a:solidFill>
                <a:cs typeface="Times New Roman" panose="02020603050405020304" pitchFamily="18" charset="0"/>
              </a:rPr>
              <a:t>Sin embargo, están previstos </a:t>
            </a:r>
            <a:r>
              <a:rPr lang="fr-FR" altLang="es-ES" sz="2400" b="1">
                <a:solidFill>
                  <a:srgbClr val="990000"/>
                </a:solidFill>
                <a:cs typeface="Times New Roman" panose="02020603050405020304" pitchFamily="18" charset="0"/>
              </a:rPr>
              <a:t>regímenes de subvención específicos</a:t>
            </a:r>
            <a:r>
              <a:rPr lang="fr-FR" altLang="es-ES" sz="2400">
                <a:solidFill>
                  <a:srgbClr val="990000"/>
                </a:solidFill>
                <a:cs typeface="Times New Roman" panose="02020603050405020304" pitchFamily="18" charset="0"/>
              </a:rPr>
              <a:t> para el trigo duro, las proteaginosas, el arroz, los frutos de cáscara, los cultivos energéticos, la patata para fécula, los productos lácteos, las semillas, los cultivos herbáceos, la carne de ovino y caprino y las leguminosas de grano.</a:t>
            </a:r>
            <a:r>
              <a:rPr lang="fr-FR" altLang="es-ES" sz="2400">
                <a:solidFill>
                  <a:srgbClr val="990000"/>
                </a:solidFill>
              </a:rPr>
              <a:t> </a:t>
            </a:r>
            <a:endParaRPr lang="es-ES_tradnl" altLang="es-ES" sz="36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box(in)">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box(in)">
                                      <p:cBhvr>
                                        <p:cTn id="12" dur="500"/>
                                        <p:tgtEl>
                                          <p:spTgt spid="61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9">
                                            <p:txEl>
                                              <p:pRg st="2" end="2"/>
                                            </p:txEl>
                                          </p:spTgt>
                                        </p:tgtEl>
                                        <p:attrNameLst>
                                          <p:attrName>style.visibility</p:attrName>
                                        </p:attrNameLst>
                                      </p:cBhvr>
                                      <p:to>
                                        <p:strVal val="visible"/>
                                      </p:to>
                                    </p:set>
                                    <p:animEffect transition="in" filter="box(in)">
                                      <p:cBhvr>
                                        <p:cTn id="17" dur="5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1747"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1748" name="Text Box 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único por explotación</a:t>
            </a:r>
            <a:r>
              <a:rPr lang="es-ES_tradnl" altLang="es-ES" sz="2400"/>
              <a:t> </a:t>
            </a:r>
            <a:endParaRPr lang="fr-FR" altLang="es-ES" sz="2400"/>
          </a:p>
        </p:txBody>
      </p:sp>
      <p:sp>
        <p:nvSpPr>
          <p:cNvPr id="7173" name="Text Box 5"/>
          <p:cNvSpPr txBox="1">
            <a:spLocks noChangeArrowheads="1"/>
          </p:cNvSpPr>
          <p:nvPr/>
        </p:nvSpPr>
        <p:spPr bwMode="auto">
          <a:xfrm>
            <a:off x="762000" y="2808288"/>
            <a:ext cx="7924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2400" b="1">
                <a:solidFill>
                  <a:srgbClr val="990000"/>
                </a:solidFill>
                <a:cs typeface="Times New Roman" panose="02020603050405020304" pitchFamily="18" charset="0"/>
              </a:rPr>
              <a:t>Estos pagos son:</a:t>
            </a:r>
          </a:p>
          <a:p>
            <a:pPr eaLnBrk="1" hangingPunct="1">
              <a:spcBef>
                <a:spcPct val="50000"/>
              </a:spcBef>
            </a:pPr>
            <a:r>
              <a:rPr lang="es-ES_tradnl" altLang="es-ES" sz="3600">
                <a:solidFill>
                  <a:srgbClr val="990000"/>
                </a:solidFill>
              </a:rPr>
              <a:t> Condicionados</a:t>
            </a:r>
          </a:p>
          <a:p>
            <a:pPr eaLnBrk="1" hangingPunct="1">
              <a:spcBef>
                <a:spcPct val="50000"/>
              </a:spcBef>
            </a:pPr>
            <a:r>
              <a:rPr lang="es-ES_tradnl" altLang="es-ES" sz="3600">
                <a:solidFill>
                  <a:srgbClr val="990000"/>
                </a:solidFill>
              </a:rPr>
              <a:t> Regresivos –3% en 2005, -4% en 2006 y después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box(in)">
                                      <p:cBhvr>
                                        <p:cTn id="7" dur="5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box(in)">
                                      <p:cBhvr>
                                        <p:cTn id="12" dur="500"/>
                                        <p:tgtEl>
                                          <p:spTgt spid="71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box(in)">
                                      <p:cBhvr>
                                        <p:cTn id="17" dur="500"/>
                                        <p:tgtEl>
                                          <p:spTgt spid="71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2771"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2772" name="Text Box 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único por explotación</a:t>
            </a:r>
            <a:r>
              <a:rPr lang="es-ES_tradnl" altLang="es-ES" sz="2400"/>
              <a:t> </a:t>
            </a:r>
            <a:endParaRPr lang="fr-FR" altLang="es-ES" sz="2400"/>
          </a:p>
        </p:txBody>
      </p:sp>
      <p:sp>
        <p:nvSpPr>
          <p:cNvPr id="8197" name="Text Box 5"/>
          <p:cNvSpPr txBox="1">
            <a:spLocks noChangeArrowheads="1"/>
          </p:cNvSpPr>
          <p:nvPr/>
        </p:nvSpPr>
        <p:spPr bwMode="auto">
          <a:xfrm>
            <a:off x="762000" y="2590800"/>
            <a:ext cx="7924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fr-FR" altLang="es-ES" sz="2400" b="1">
                <a:solidFill>
                  <a:srgbClr val="990000"/>
                </a:solidFill>
                <a:cs typeface="Times New Roman" panose="02020603050405020304" pitchFamily="18" charset="0"/>
              </a:rPr>
              <a:t>Asignación y cálculo del pago único. </a:t>
            </a:r>
            <a:endParaRPr lang="es-ES_tradnl" altLang="es-ES" sz="2400" b="1">
              <a:solidFill>
                <a:srgbClr val="990000"/>
              </a:solidFill>
              <a:cs typeface="Times New Roman" panose="02020603050405020304" pitchFamily="18" charset="0"/>
            </a:endParaRPr>
          </a:p>
          <a:p>
            <a:pPr eaLnBrk="1" hangingPunct="1">
              <a:spcBef>
                <a:spcPct val="50000"/>
              </a:spcBef>
              <a:buFontTx/>
              <a:buNone/>
            </a:pPr>
            <a:r>
              <a:rPr lang="fr-FR" altLang="es-ES" sz="2400">
                <a:solidFill>
                  <a:srgbClr val="990000"/>
                </a:solidFill>
                <a:cs typeface="Times New Roman" panose="02020603050405020304" pitchFamily="18" charset="0"/>
              </a:rPr>
              <a:t>Para optar a un pago único, los agricultores tienen que haber percibido pagos directos. Si es así, obtendrán un derecho de pago que, en general, se calculará con arreglo a los importes recibidos en el periodo de referencia 2000-2002 y al número de hectáreas que hubieran dado derecho a los pagos. El volumen total de pagos directos tiene, en cada Estado miembro, un límite máximo. </a:t>
            </a:r>
            <a:endParaRPr lang="es-ES_tradnl" altLang="es-ES" sz="2400">
              <a:solidFill>
                <a:srgbClr val="990000"/>
              </a:solidFill>
              <a:cs typeface="Times New Roman" panose="02020603050405020304" pitchFamily="18" charset="0"/>
            </a:endParaRPr>
          </a:p>
          <a:p>
            <a:pPr eaLnBrk="1" hangingPunct="1">
              <a:spcBef>
                <a:spcPct val="50000"/>
              </a:spcBef>
              <a:buFontTx/>
              <a:buNone/>
            </a:pPr>
            <a:r>
              <a:rPr lang="fr-FR" altLang="es-ES" sz="2400">
                <a:solidFill>
                  <a:srgbClr val="990000"/>
                </a:solidFill>
                <a:cs typeface="Times New Roman" panose="02020603050405020304" pitchFamily="18" charset="0"/>
              </a:rPr>
              <a:t>A partir de 2007, los productores de productos lácteos percibirán una cantidad adicional al pago único. </a:t>
            </a:r>
            <a:endParaRPr lang="es-ES_tradnl" altLang="es-ES" sz="2400">
              <a:solidFill>
                <a:srgbClr val="99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ox(in)">
                                      <p:cBhvr>
                                        <p:cTn id="7" dur="500"/>
                                        <p:tgtEl>
                                          <p:spTgt spid="8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box(in)">
                                      <p:cBhvr>
                                        <p:cTn id="12" dur="500"/>
                                        <p:tgtEl>
                                          <p:spTgt spid="81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7">
                                            <p:txEl>
                                              <p:pRg st="2" end="2"/>
                                            </p:txEl>
                                          </p:spTgt>
                                        </p:tgtEl>
                                        <p:attrNameLst>
                                          <p:attrName>style.visibility</p:attrName>
                                        </p:attrNameLst>
                                      </p:cBhvr>
                                      <p:to>
                                        <p:strVal val="visible"/>
                                      </p:to>
                                    </p:set>
                                    <p:animEffect transition="in" filter="box(in)">
                                      <p:cBhvr>
                                        <p:cTn id="17" dur="500"/>
                                        <p:tgtEl>
                                          <p:spTgt spid="81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871525123"/>
              </p:ext>
            </p:extLst>
          </p:nvPr>
        </p:nvGraphicFramePr>
        <p:xfrm>
          <a:off x="107504" y="404664"/>
          <a:ext cx="9036496" cy="6264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5344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3795"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3796" name="Text Box 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único por explotación</a:t>
            </a:r>
            <a:r>
              <a:rPr lang="es-ES_tradnl" altLang="es-ES" sz="2400"/>
              <a:t> </a:t>
            </a:r>
            <a:endParaRPr lang="fr-FR" altLang="es-ES" sz="2400"/>
          </a:p>
        </p:txBody>
      </p:sp>
      <p:sp>
        <p:nvSpPr>
          <p:cNvPr id="9221" name="Text Box 5"/>
          <p:cNvSpPr txBox="1">
            <a:spLocks noChangeArrowheads="1"/>
          </p:cNvSpPr>
          <p:nvPr/>
        </p:nvSpPr>
        <p:spPr bwMode="auto">
          <a:xfrm>
            <a:off x="762000" y="2590800"/>
            <a:ext cx="79248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2400" b="1">
                <a:solidFill>
                  <a:srgbClr val="990000"/>
                </a:solidFill>
                <a:cs typeface="Times New Roman" panose="02020603050405020304" pitchFamily="18" charset="0"/>
              </a:rPr>
              <a:t>Otras condiciones</a:t>
            </a:r>
          </a:p>
          <a:p>
            <a:pPr eaLnBrk="1" hangingPunct="1">
              <a:lnSpc>
                <a:spcPct val="40000"/>
              </a:lnSpc>
              <a:spcBef>
                <a:spcPct val="50000"/>
              </a:spcBef>
              <a:buFontTx/>
              <a:buNone/>
            </a:pPr>
            <a:endParaRPr lang="es-ES_tradnl" altLang="es-ES" sz="2400" b="1">
              <a:solidFill>
                <a:srgbClr val="990000"/>
              </a:solidFill>
              <a:cs typeface="Times New Roman" panose="02020603050405020304" pitchFamily="18" charset="0"/>
            </a:endParaRPr>
          </a:p>
          <a:p>
            <a:pPr eaLnBrk="1" hangingPunct="1">
              <a:spcBef>
                <a:spcPct val="50000"/>
              </a:spcBef>
            </a:pPr>
            <a:r>
              <a:rPr lang="es-ES_tradnl" altLang="es-ES" sz="2800">
                <a:solidFill>
                  <a:srgbClr val="990000"/>
                </a:solidFill>
                <a:cs typeface="Times New Roman" panose="02020603050405020304" pitchFamily="18" charset="0"/>
              </a:rPr>
              <a:t> Uso de derechos</a:t>
            </a:r>
          </a:p>
          <a:p>
            <a:pPr eaLnBrk="1" hangingPunct="1">
              <a:spcBef>
                <a:spcPct val="50000"/>
              </a:spcBef>
            </a:pPr>
            <a:r>
              <a:rPr lang="es-ES_tradnl" altLang="es-ES" sz="2800">
                <a:solidFill>
                  <a:srgbClr val="990000"/>
                </a:solidFill>
                <a:cs typeface="Times New Roman" panose="02020603050405020304" pitchFamily="18" charset="0"/>
              </a:rPr>
              <a:t>Utilización de las tierras</a:t>
            </a:r>
          </a:p>
          <a:p>
            <a:pPr eaLnBrk="1" hangingPunct="1">
              <a:spcBef>
                <a:spcPct val="50000"/>
              </a:spcBef>
            </a:pPr>
            <a:r>
              <a:rPr lang="es-ES_tradnl" altLang="es-ES" sz="2800">
                <a:solidFill>
                  <a:srgbClr val="990000"/>
                </a:solidFill>
                <a:cs typeface="Times New Roman" panose="02020603050405020304" pitchFamily="18" charset="0"/>
              </a:rPr>
              <a:t> Retirada de tierras de la producción</a:t>
            </a:r>
          </a:p>
          <a:p>
            <a:pPr eaLnBrk="1" hangingPunct="1">
              <a:spcBef>
                <a:spcPct val="50000"/>
              </a:spcBef>
            </a:pPr>
            <a:r>
              <a:rPr lang="es-ES_tradnl" altLang="es-ES" sz="2800">
                <a:solidFill>
                  <a:srgbClr val="990000"/>
                </a:solidFill>
                <a:cs typeface="Times New Roman" panose="02020603050405020304" pitchFamily="18" charset="0"/>
              </a:rPr>
              <a:t>Aplicación regional</a:t>
            </a:r>
          </a:p>
          <a:p>
            <a:pPr eaLnBrk="1" hangingPunct="1">
              <a:spcBef>
                <a:spcPct val="50000"/>
              </a:spcBef>
            </a:pPr>
            <a:r>
              <a:rPr lang="es-ES_tradnl" altLang="es-ES" sz="2800">
                <a:solidFill>
                  <a:srgbClr val="990000"/>
                </a:solidFill>
                <a:cs typeface="Times New Roman" panose="02020603050405020304" pitchFamily="18" charset="0"/>
              </a:rPr>
              <a:t>Aplicación parcial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box(in)">
                                      <p:cBhvr>
                                        <p:cTn id="7" dur="500"/>
                                        <p:tgtEl>
                                          <p:spTgt spid="9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1">
                                            <p:txEl>
                                              <p:pRg st="2" end="2"/>
                                            </p:txEl>
                                          </p:spTgt>
                                        </p:tgtEl>
                                        <p:attrNameLst>
                                          <p:attrName>style.visibility</p:attrName>
                                        </p:attrNameLst>
                                      </p:cBhvr>
                                      <p:to>
                                        <p:strVal val="visible"/>
                                      </p:to>
                                    </p:set>
                                    <p:animEffect transition="in" filter="box(in)">
                                      <p:cBhvr>
                                        <p:cTn id="12" dur="500"/>
                                        <p:tgtEl>
                                          <p:spTgt spid="92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1">
                                            <p:txEl>
                                              <p:pRg st="3" end="3"/>
                                            </p:txEl>
                                          </p:spTgt>
                                        </p:tgtEl>
                                        <p:attrNameLst>
                                          <p:attrName>style.visibility</p:attrName>
                                        </p:attrNameLst>
                                      </p:cBhvr>
                                      <p:to>
                                        <p:strVal val="visible"/>
                                      </p:to>
                                    </p:set>
                                    <p:animEffect transition="in" filter="box(in)">
                                      <p:cBhvr>
                                        <p:cTn id="17" dur="500"/>
                                        <p:tgtEl>
                                          <p:spTgt spid="922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1">
                                            <p:txEl>
                                              <p:pRg st="4" end="4"/>
                                            </p:txEl>
                                          </p:spTgt>
                                        </p:tgtEl>
                                        <p:attrNameLst>
                                          <p:attrName>style.visibility</p:attrName>
                                        </p:attrNameLst>
                                      </p:cBhvr>
                                      <p:to>
                                        <p:strVal val="visible"/>
                                      </p:to>
                                    </p:set>
                                    <p:animEffect transition="in" filter="box(in)">
                                      <p:cBhvr>
                                        <p:cTn id="22" dur="500"/>
                                        <p:tgtEl>
                                          <p:spTgt spid="922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21">
                                            <p:txEl>
                                              <p:pRg st="5" end="5"/>
                                            </p:txEl>
                                          </p:spTgt>
                                        </p:tgtEl>
                                        <p:attrNameLst>
                                          <p:attrName>style.visibility</p:attrName>
                                        </p:attrNameLst>
                                      </p:cBhvr>
                                      <p:to>
                                        <p:strVal val="visible"/>
                                      </p:to>
                                    </p:set>
                                    <p:animEffect transition="in" filter="box(in)">
                                      <p:cBhvr>
                                        <p:cTn id="27" dur="500"/>
                                        <p:tgtEl>
                                          <p:spTgt spid="922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21">
                                            <p:txEl>
                                              <p:pRg st="6" end="6"/>
                                            </p:txEl>
                                          </p:spTgt>
                                        </p:tgtEl>
                                        <p:attrNameLst>
                                          <p:attrName>style.visibility</p:attrName>
                                        </p:attrNameLst>
                                      </p:cBhvr>
                                      <p:to>
                                        <p:strVal val="visible"/>
                                      </p:to>
                                    </p:set>
                                    <p:animEffect transition="in" filter="box(in)">
                                      <p:cBhvr>
                                        <p:cTn id="32" dur="500"/>
                                        <p:tgtEl>
                                          <p:spTgt spid="9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4819"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4820" name="Text Box 2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directos a los productores</a:t>
            </a:r>
            <a:r>
              <a:rPr lang="es-ES_tradnl" altLang="es-ES" sz="2400"/>
              <a:t> </a:t>
            </a:r>
            <a:endParaRPr lang="fr-FR" altLang="es-ES" sz="2400"/>
          </a:p>
        </p:txBody>
      </p:sp>
      <p:sp>
        <p:nvSpPr>
          <p:cNvPr id="5145" name="Text Box 25"/>
          <p:cNvSpPr txBox="1">
            <a:spLocks noChangeArrowheads="1"/>
          </p:cNvSpPr>
          <p:nvPr/>
        </p:nvSpPr>
        <p:spPr bwMode="auto">
          <a:xfrm>
            <a:off x="762000" y="2808288"/>
            <a:ext cx="79248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fr-FR" altLang="es-ES" sz="2400">
                <a:solidFill>
                  <a:srgbClr val="990000"/>
                </a:solidFill>
                <a:cs typeface="Times New Roman" panose="02020603050405020304" pitchFamily="18" charset="0"/>
              </a:rPr>
              <a:t>Varias organizaciones comunes de mercados (OCM) establecen, como medida de apoyo, la concesión de pagos directos a los agricultores</a:t>
            </a:r>
            <a:r>
              <a:rPr lang="es-ES_tradnl" altLang="es-ES" sz="2400">
                <a:solidFill>
                  <a:srgbClr val="990000"/>
                </a:solidFill>
                <a:cs typeface="Times New Roman" panose="02020603050405020304" pitchFamily="18" charset="0"/>
              </a:rPr>
              <a:t>, supeditadas a</a:t>
            </a:r>
            <a:r>
              <a:rPr lang="es-ES_tradnl" altLang="es-ES" sz="2400">
                <a:solidFill>
                  <a:srgbClr val="990000"/>
                </a:solidFill>
              </a:rPr>
              <a:t>:</a:t>
            </a:r>
          </a:p>
          <a:p>
            <a:pPr eaLnBrk="1" hangingPunct="1">
              <a:spcBef>
                <a:spcPct val="50000"/>
              </a:spcBef>
              <a:buFontTx/>
              <a:buNone/>
            </a:pPr>
            <a:endParaRPr lang="es-ES_tradnl" altLang="es-ES" sz="2400">
              <a:solidFill>
                <a:srgbClr val="990000"/>
              </a:solidFill>
            </a:endParaRPr>
          </a:p>
          <a:p>
            <a:pPr eaLnBrk="1" hangingPunct="1">
              <a:spcBef>
                <a:spcPct val="50000"/>
              </a:spcBef>
            </a:pPr>
            <a:r>
              <a:rPr lang="es-ES_tradnl" altLang="es-ES" sz="3600">
                <a:solidFill>
                  <a:srgbClr val="990000"/>
                </a:solidFill>
              </a:rPr>
              <a:t>Compromisos ambientales</a:t>
            </a:r>
          </a:p>
          <a:p>
            <a:pPr eaLnBrk="1" hangingPunct="1">
              <a:spcBef>
                <a:spcPct val="50000"/>
              </a:spcBef>
            </a:pPr>
            <a:r>
              <a:rPr lang="es-ES_tradnl" altLang="es-ES" sz="3600">
                <a:solidFill>
                  <a:srgbClr val="990000"/>
                </a:solidFill>
              </a:rPr>
              <a:t>Compromisos de empleo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45">
                                            <p:txEl>
                                              <p:pRg st="0" end="0"/>
                                            </p:txEl>
                                          </p:spTgt>
                                        </p:tgtEl>
                                        <p:attrNameLst>
                                          <p:attrName>style.visibility</p:attrName>
                                        </p:attrNameLst>
                                      </p:cBhvr>
                                      <p:to>
                                        <p:strVal val="visible"/>
                                      </p:to>
                                    </p:set>
                                    <p:animEffect transition="in" filter="box(in)">
                                      <p:cBhvr>
                                        <p:cTn id="7" dur="500"/>
                                        <p:tgtEl>
                                          <p:spTgt spid="51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45">
                                            <p:txEl>
                                              <p:pRg st="2" end="2"/>
                                            </p:txEl>
                                          </p:spTgt>
                                        </p:tgtEl>
                                        <p:attrNameLst>
                                          <p:attrName>style.visibility</p:attrName>
                                        </p:attrNameLst>
                                      </p:cBhvr>
                                      <p:to>
                                        <p:strVal val="visible"/>
                                      </p:to>
                                    </p:set>
                                    <p:animEffect transition="in" filter="box(in)">
                                      <p:cBhvr>
                                        <p:cTn id="12" dur="500"/>
                                        <p:tgtEl>
                                          <p:spTgt spid="514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45">
                                            <p:txEl>
                                              <p:pRg st="3" end="3"/>
                                            </p:txEl>
                                          </p:spTgt>
                                        </p:tgtEl>
                                        <p:attrNameLst>
                                          <p:attrName>style.visibility</p:attrName>
                                        </p:attrNameLst>
                                      </p:cBhvr>
                                      <p:to>
                                        <p:strVal val="visible"/>
                                      </p:to>
                                    </p:set>
                                    <p:animEffect transition="in" filter="box(in)">
                                      <p:cBhvr>
                                        <p:cTn id="17" dur="500"/>
                                        <p:tgtEl>
                                          <p:spTgt spid="51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584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a:solidFill>
                  <a:srgbClr val="990000"/>
                </a:solidFill>
              </a:rPr>
              <a:t>El FEOGA</a:t>
            </a:r>
            <a:endParaRPr lang="fr-FR" altLang="es-ES">
              <a:solidFill>
                <a:srgbClr val="990000"/>
              </a:solidFill>
            </a:endParaRPr>
          </a:p>
        </p:txBody>
      </p:sp>
      <p:sp>
        <p:nvSpPr>
          <p:cNvPr id="12344" name="Rectangle 56"/>
          <p:cNvSpPr>
            <a:spLocks noChangeArrowheads="1"/>
          </p:cNvSpPr>
          <p:nvPr/>
        </p:nvSpPr>
        <p:spPr bwMode="auto">
          <a:xfrm>
            <a:off x="762000" y="1524000"/>
            <a:ext cx="7543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La </a:t>
            </a:r>
            <a:r>
              <a:rPr lang="fr-FR" altLang="es-ES" sz="2800" b="1">
                <a:solidFill>
                  <a:srgbClr val="990000"/>
                </a:solidFill>
                <a:cs typeface="Times New Roman" panose="02020603050405020304" pitchFamily="18" charset="0"/>
              </a:rPr>
              <a:t>sección de Garantía</a:t>
            </a:r>
            <a:r>
              <a:rPr lang="fr-FR" altLang="es-ES" sz="2800">
                <a:solidFill>
                  <a:srgbClr val="990000"/>
                </a:solidFill>
                <a:cs typeface="Times New Roman" panose="02020603050405020304" pitchFamily="18" charset="0"/>
              </a:rPr>
              <a:t> del Fondo financiará</a:t>
            </a:r>
            <a:r>
              <a:rPr lang="es-ES_tradnl" altLang="es-ES" sz="2800">
                <a:solidFill>
                  <a:srgbClr val="990000"/>
                </a:solidFill>
                <a:cs typeface="Times New Roman" panose="02020603050405020304" pitchFamily="18" charset="0"/>
              </a:rPr>
              <a:t>:</a:t>
            </a:r>
          </a:p>
          <a:p>
            <a:pPr eaLnBrk="1" hangingPunct="1">
              <a:spcBef>
                <a:spcPct val="0"/>
              </a:spcBef>
              <a:buFontTx/>
              <a:buNone/>
            </a:pPr>
            <a:endParaRPr lang="es-ES_tradnl" altLang="es-ES" sz="2800">
              <a:solidFill>
                <a:srgbClr val="990000"/>
              </a:solidFill>
              <a:cs typeface="Times New Roman" panose="02020603050405020304" pitchFamily="18" charset="0"/>
            </a:endParaRPr>
          </a:p>
          <a:p>
            <a:pPr eaLnBrk="1" hangingPunct="1">
              <a:spcBef>
                <a:spcPct val="0"/>
              </a:spcBef>
              <a:buFont typeface="Wingdings" panose="05000000000000000000" pitchFamily="2" charset="2"/>
              <a:buChar char="§"/>
            </a:pPr>
            <a:r>
              <a:rPr lang="es-ES_tradnl" altLang="es-ES" sz="2800">
                <a:solidFill>
                  <a:srgbClr val="990000"/>
                </a:solidFill>
                <a:cs typeface="Times New Roman" panose="02020603050405020304" pitchFamily="18" charset="0"/>
              </a:rPr>
              <a:t> </a:t>
            </a:r>
            <a:r>
              <a:rPr lang="fr-FR" altLang="es-ES" sz="2800">
                <a:solidFill>
                  <a:srgbClr val="990000"/>
                </a:solidFill>
                <a:cs typeface="Times New Roman" panose="02020603050405020304" pitchFamily="18" charset="0"/>
              </a:rPr>
              <a:t>los gastos de la organización común de mercados agrícolas, </a:t>
            </a:r>
            <a:endParaRPr lang="es-ES_tradnl" altLang="es-ES" sz="2800">
              <a:solidFill>
                <a:srgbClr val="990000"/>
              </a:solidFill>
              <a:cs typeface="Times New Roman" panose="02020603050405020304" pitchFamily="18" charset="0"/>
            </a:endParaRPr>
          </a:p>
          <a:p>
            <a:pPr eaLnBrk="1" hangingPunct="1">
              <a:spcBef>
                <a:spcPct val="0"/>
              </a:spcBef>
              <a:buFont typeface="Wingdings" panose="05000000000000000000" pitchFamily="2" charset="2"/>
              <a:buChar char="§"/>
            </a:pPr>
            <a:r>
              <a:rPr lang="es-ES_tradnl" altLang="es-ES" sz="2800">
                <a:solidFill>
                  <a:srgbClr val="990000"/>
                </a:solidFill>
                <a:cs typeface="Times New Roman" panose="02020603050405020304" pitchFamily="18" charset="0"/>
              </a:rPr>
              <a:t> </a:t>
            </a:r>
            <a:r>
              <a:rPr lang="fr-FR" altLang="es-ES" sz="2800">
                <a:solidFill>
                  <a:srgbClr val="990000"/>
                </a:solidFill>
                <a:cs typeface="Times New Roman" panose="02020603050405020304" pitchFamily="18" charset="0"/>
              </a:rPr>
              <a:t>las medidas de desarrollo rural que acompañan al apoyo a los mercados </a:t>
            </a:r>
            <a:r>
              <a:rPr lang="es-ES_tradnl" altLang="es-ES" sz="2800">
                <a:solidFill>
                  <a:srgbClr val="990000"/>
                </a:solidFill>
                <a:cs typeface="Times New Roman" panose="02020603050405020304" pitchFamily="18" charset="0"/>
              </a:rPr>
              <a:t>y </a:t>
            </a:r>
            <a:r>
              <a:rPr lang="fr-FR" altLang="es-ES" sz="2800">
                <a:solidFill>
                  <a:srgbClr val="990000"/>
                </a:solidFill>
                <a:cs typeface="Times New Roman" panose="02020603050405020304" pitchFamily="18" charset="0"/>
              </a:rPr>
              <a:t>las medidas rurales fuera de las regiones del objetivo nº 1, </a:t>
            </a:r>
            <a:endParaRPr lang="es-ES_tradnl" altLang="es-ES" sz="2800">
              <a:solidFill>
                <a:srgbClr val="990000"/>
              </a:solidFill>
              <a:cs typeface="Times New Roman" panose="02020603050405020304" pitchFamily="18" charset="0"/>
            </a:endParaRPr>
          </a:p>
          <a:p>
            <a:pPr eaLnBrk="1" hangingPunct="1">
              <a:spcBef>
                <a:spcPct val="0"/>
              </a:spcBef>
              <a:buFont typeface="Wingdings" panose="05000000000000000000" pitchFamily="2" charset="2"/>
              <a:buChar char="§"/>
            </a:pPr>
            <a:r>
              <a:rPr lang="es-ES_tradnl" altLang="es-ES" sz="2800">
                <a:solidFill>
                  <a:srgbClr val="990000"/>
                </a:solidFill>
                <a:cs typeface="Times New Roman" panose="02020603050405020304" pitchFamily="18" charset="0"/>
              </a:rPr>
              <a:t> </a:t>
            </a:r>
            <a:r>
              <a:rPr lang="fr-FR" altLang="es-ES" sz="2800">
                <a:solidFill>
                  <a:srgbClr val="990000"/>
                </a:solidFill>
                <a:cs typeface="Times New Roman" panose="02020603050405020304" pitchFamily="18" charset="0"/>
              </a:rPr>
              <a:t>los gastos relativos a determinadas medidas del sector veterinario, </a:t>
            </a:r>
            <a:endParaRPr lang="es-ES_tradnl" altLang="es-ES" sz="2800">
              <a:solidFill>
                <a:srgbClr val="990000"/>
              </a:solidFill>
              <a:cs typeface="Times New Roman" panose="02020603050405020304" pitchFamily="18" charset="0"/>
            </a:endParaRPr>
          </a:p>
          <a:p>
            <a:pPr eaLnBrk="1" hangingPunct="1">
              <a:spcBef>
                <a:spcPct val="0"/>
              </a:spcBef>
              <a:buFont typeface="Wingdings" panose="05000000000000000000" pitchFamily="2" charset="2"/>
              <a:buChar char="§"/>
            </a:pPr>
            <a:r>
              <a:rPr lang="es-ES_tradnl" altLang="es-ES" sz="2800">
                <a:solidFill>
                  <a:srgbClr val="990000"/>
                </a:solidFill>
                <a:cs typeface="Times New Roman" panose="02020603050405020304" pitchFamily="18" charset="0"/>
              </a:rPr>
              <a:t> </a:t>
            </a:r>
            <a:r>
              <a:rPr lang="fr-FR" altLang="es-ES" sz="2800">
                <a:solidFill>
                  <a:srgbClr val="990000"/>
                </a:solidFill>
                <a:cs typeface="Times New Roman" panose="02020603050405020304" pitchFamily="18" charset="0"/>
              </a:rPr>
              <a:t>campañas informativas sobre la política agrícola común.</a:t>
            </a:r>
            <a:r>
              <a:rPr lang="fr-FR" altLang="es-ES" sz="2100"/>
              <a:t> </a:t>
            </a:r>
            <a:endParaRPr lang="fr-FR" altLang="es-E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44">
                                            <p:txEl>
                                              <p:pRg st="0" end="0"/>
                                            </p:txEl>
                                          </p:spTgt>
                                        </p:tgtEl>
                                        <p:attrNameLst>
                                          <p:attrName>style.visibility</p:attrName>
                                        </p:attrNameLst>
                                      </p:cBhvr>
                                      <p:to>
                                        <p:strVal val="visible"/>
                                      </p:to>
                                    </p:set>
                                    <p:animEffect transition="in" filter="dissolve">
                                      <p:cBhvr>
                                        <p:cTn id="7" dur="500"/>
                                        <p:tgtEl>
                                          <p:spTgt spid="123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44">
                                            <p:txEl>
                                              <p:pRg st="2" end="2"/>
                                            </p:txEl>
                                          </p:spTgt>
                                        </p:tgtEl>
                                        <p:attrNameLst>
                                          <p:attrName>style.visibility</p:attrName>
                                        </p:attrNameLst>
                                      </p:cBhvr>
                                      <p:to>
                                        <p:strVal val="visible"/>
                                      </p:to>
                                    </p:set>
                                    <p:animEffect transition="in" filter="dissolve">
                                      <p:cBhvr>
                                        <p:cTn id="12" dur="500"/>
                                        <p:tgtEl>
                                          <p:spTgt spid="1234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344">
                                            <p:txEl>
                                              <p:pRg st="3" end="3"/>
                                            </p:txEl>
                                          </p:spTgt>
                                        </p:tgtEl>
                                        <p:attrNameLst>
                                          <p:attrName>style.visibility</p:attrName>
                                        </p:attrNameLst>
                                      </p:cBhvr>
                                      <p:to>
                                        <p:strVal val="visible"/>
                                      </p:to>
                                    </p:set>
                                    <p:animEffect transition="in" filter="dissolve">
                                      <p:cBhvr>
                                        <p:cTn id="17" dur="500"/>
                                        <p:tgtEl>
                                          <p:spTgt spid="1234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344">
                                            <p:txEl>
                                              <p:pRg st="4" end="4"/>
                                            </p:txEl>
                                          </p:spTgt>
                                        </p:tgtEl>
                                        <p:attrNameLst>
                                          <p:attrName>style.visibility</p:attrName>
                                        </p:attrNameLst>
                                      </p:cBhvr>
                                      <p:to>
                                        <p:strVal val="visible"/>
                                      </p:to>
                                    </p:set>
                                    <p:animEffect transition="in" filter="dissolve">
                                      <p:cBhvr>
                                        <p:cTn id="22" dur="500"/>
                                        <p:tgtEl>
                                          <p:spTgt spid="1234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344">
                                            <p:txEl>
                                              <p:pRg st="5" end="5"/>
                                            </p:txEl>
                                          </p:spTgt>
                                        </p:tgtEl>
                                        <p:attrNameLst>
                                          <p:attrName>style.visibility</p:attrName>
                                        </p:attrNameLst>
                                      </p:cBhvr>
                                      <p:to>
                                        <p:strVal val="visible"/>
                                      </p:to>
                                    </p:set>
                                    <p:animEffect transition="in" filter="dissolve">
                                      <p:cBhvr>
                                        <p:cTn id="27" dur="500"/>
                                        <p:tgtEl>
                                          <p:spTgt spid="123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686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a:solidFill>
                  <a:srgbClr val="990000"/>
                </a:solidFill>
              </a:rPr>
              <a:t>El FEOGA</a:t>
            </a:r>
            <a:endParaRPr lang="fr-FR" altLang="es-ES">
              <a:solidFill>
                <a:srgbClr val="990000"/>
              </a:solidFill>
            </a:endParaRPr>
          </a:p>
        </p:txBody>
      </p:sp>
      <p:sp>
        <p:nvSpPr>
          <p:cNvPr id="36868" name="Rectangle 4"/>
          <p:cNvSpPr>
            <a:spLocks noChangeArrowheads="1"/>
          </p:cNvSpPr>
          <p:nvPr/>
        </p:nvSpPr>
        <p:spPr bwMode="auto">
          <a:xfrm>
            <a:off x="762000" y="1600200"/>
            <a:ext cx="7543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La </a:t>
            </a:r>
            <a:r>
              <a:rPr lang="fr-FR" altLang="es-ES" sz="2800" b="1">
                <a:solidFill>
                  <a:srgbClr val="990000"/>
                </a:solidFill>
                <a:cs typeface="Times New Roman" panose="02020603050405020304" pitchFamily="18" charset="0"/>
              </a:rPr>
              <a:t>sección de Orientación</a:t>
            </a:r>
            <a:r>
              <a:rPr lang="fr-FR" altLang="es-ES" sz="2800">
                <a:solidFill>
                  <a:srgbClr val="990000"/>
                </a:solidFill>
                <a:cs typeface="Times New Roman" panose="02020603050405020304" pitchFamily="18" charset="0"/>
              </a:rPr>
              <a:t> financiará otros gastos en el ámbito del </a:t>
            </a:r>
            <a:r>
              <a:rPr lang="fr-FR" altLang="es-ES" sz="2800" b="1">
                <a:solidFill>
                  <a:srgbClr val="990000"/>
                </a:solidFill>
                <a:cs typeface="Times New Roman" panose="02020603050405020304" pitchFamily="18" charset="0"/>
              </a:rPr>
              <a:t>desarrollo rural</a:t>
            </a:r>
            <a:r>
              <a:rPr lang="fr-FR" altLang="es-ES" sz="2800">
                <a:solidFill>
                  <a:srgbClr val="990000"/>
                </a:solidFill>
                <a:cs typeface="Times New Roman" panose="02020603050405020304" pitchFamily="18" charset="0"/>
              </a:rPr>
              <a:t> </a:t>
            </a:r>
            <a:endParaRPr lang="es-ES_tradnl" altLang="es-ES" sz="2800">
              <a:solidFill>
                <a:srgbClr val="990000"/>
              </a:solidFill>
              <a:cs typeface="Times New Roman" panose="02020603050405020304" pitchFamily="18" charset="0"/>
            </a:endParaRPr>
          </a:p>
          <a:p>
            <a:pPr eaLnBrk="1" hangingPunct="1">
              <a:spcBef>
                <a:spcPct val="0"/>
              </a:spcBef>
              <a:buFontTx/>
              <a:buNone/>
            </a:pPr>
            <a:r>
              <a:rPr lang="fr-FR" altLang="es-ES" sz="2800">
                <a:solidFill>
                  <a:srgbClr val="990000"/>
                </a:solidFill>
                <a:cs typeface="Times New Roman" panose="02020603050405020304" pitchFamily="18" charset="0"/>
              </a:rPr>
              <a:t>(los que no son financiados por la sección de Garantía del FEOGA). </a:t>
            </a:r>
            <a:endParaRPr lang="es-ES_tradnl" altLang="es-ES" sz="2800">
              <a:solidFill>
                <a:srgbClr val="990000"/>
              </a:solidFill>
              <a:cs typeface="Times New Roman" panose="02020603050405020304" pitchFamily="18" charset="0"/>
            </a:endParaRPr>
          </a:p>
          <a:p>
            <a:pPr eaLnBrk="1" hangingPunct="1">
              <a:spcBef>
                <a:spcPct val="0"/>
              </a:spcBef>
              <a:buFontTx/>
              <a:buNone/>
            </a:pPr>
            <a:endParaRPr lang="es-ES_tradnl" altLang="es-ES" sz="2800">
              <a:solidFill>
                <a:srgbClr val="990000"/>
              </a:solidFill>
              <a:cs typeface="Times New Roman" panose="02020603050405020304" pitchFamily="18" charset="0"/>
            </a:endParaRPr>
          </a:p>
          <a:p>
            <a:pPr eaLnBrk="1" hangingPunct="1">
              <a:spcBef>
                <a:spcPct val="0"/>
              </a:spcBef>
              <a:buFontTx/>
              <a:buNone/>
            </a:pPr>
            <a:r>
              <a:rPr lang="fr-FR" altLang="es-ES" sz="2800">
                <a:solidFill>
                  <a:srgbClr val="990000"/>
                </a:solidFill>
                <a:cs typeface="Times New Roman" panose="02020603050405020304" pitchFamily="18" charset="0"/>
              </a:rPr>
              <a:t>El </a:t>
            </a:r>
            <a:r>
              <a:rPr lang="fr-FR" altLang="es-ES" sz="2800" b="1">
                <a:solidFill>
                  <a:srgbClr val="990000"/>
                </a:solidFill>
                <a:cs typeface="Times New Roman" panose="02020603050405020304" pitchFamily="18" charset="0"/>
              </a:rPr>
              <a:t>Comité del FEOGA</a:t>
            </a:r>
            <a:r>
              <a:rPr lang="fr-FR" altLang="es-ES" sz="2800">
                <a:solidFill>
                  <a:srgbClr val="990000"/>
                </a:solidFill>
                <a:cs typeface="Times New Roman" panose="02020603050405020304" pitchFamily="18" charset="0"/>
              </a:rPr>
              <a:t>, integrado por representantes de los Estados miembros y de la Comisión, se encargará de la </a:t>
            </a:r>
            <a:r>
              <a:rPr lang="fr-FR" altLang="es-ES" sz="2800" b="1">
                <a:solidFill>
                  <a:srgbClr val="990000"/>
                </a:solidFill>
                <a:cs typeface="Times New Roman" panose="02020603050405020304" pitchFamily="18" charset="0"/>
              </a:rPr>
              <a:t>gestión</a:t>
            </a:r>
            <a:r>
              <a:rPr lang="fr-FR" altLang="es-ES" sz="2800">
                <a:solidFill>
                  <a:srgbClr val="990000"/>
                </a:solidFill>
                <a:cs typeface="Times New Roman" panose="02020603050405020304" pitchFamily="18" charset="0"/>
              </a:rPr>
              <a:t> del Fondo en el marco de la cooperación entre la Comisión y los Estados miembros.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789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4340" name="Rectangle 4"/>
          <p:cNvSpPr>
            <a:spLocks noChangeArrowheads="1"/>
          </p:cNvSpPr>
          <p:nvPr/>
        </p:nvSpPr>
        <p:spPr bwMode="auto">
          <a:xfrm>
            <a:off x="457200" y="1676400"/>
            <a:ext cx="8153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Las medidas de desarrollo rural subvencionables </a:t>
            </a:r>
            <a:r>
              <a:rPr lang="es-ES_tradnl" altLang="es-ES" sz="2800">
                <a:solidFill>
                  <a:srgbClr val="990000"/>
                </a:solidFill>
                <a:cs typeface="Times New Roman" panose="02020603050405020304" pitchFamily="18" charset="0"/>
              </a:rPr>
              <a:t>(4.300 M€ al año hasta 2006) </a:t>
            </a:r>
            <a:r>
              <a:rPr lang="fr-FR" altLang="es-ES" sz="2800">
                <a:solidFill>
                  <a:srgbClr val="990000"/>
                </a:solidFill>
                <a:cs typeface="Times New Roman" panose="02020603050405020304" pitchFamily="18" charset="0"/>
              </a:rPr>
              <a:t>pertenecen a dos grupos:</a:t>
            </a:r>
            <a:endParaRPr lang="es-ES_tradnl" altLang="es-ES" sz="2800">
              <a:solidFill>
                <a:srgbClr val="990000"/>
              </a:solidFill>
              <a:cs typeface="Times New Roman" panose="02020603050405020304" pitchFamily="18" charset="0"/>
            </a:endParaRPr>
          </a:p>
          <a:p>
            <a:pPr eaLnBrk="1" hangingPunct="1">
              <a:spcBef>
                <a:spcPct val="0"/>
              </a:spcBef>
              <a:buFontTx/>
              <a:buNone/>
            </a:pPr>
            <a:endParaRPr lang="fr-FR" altLang="es-ES" sz="2800">
              <a:solidFill>
                <a:srgbClr val="990000"/>
              </a:solidFill>
              <a:cs typeface="Times New Roman" panose="02020603050405020304" pitchFamily="18" charset="0"/>
            </a:endParaRPr>
          </a:p>
          <a:p>
            <a:pPr eaLnBrk="1" hangingPunct="1">
              <a:spcBef>
                <a:spcPct val="0"/>
              </a:spcBef>
              <a:buFontTx/>
              <a:buNone/>
            </a:pPr>
            <a:r>
              <a:rPr lang="fr-FR" altLang="es-ES" sz="2800" b="1">
                <a:solidFill>
                  <a:srgbClr val="990000"/>
                </a:solidFill>
                <a:cs typeface="Times New Roman" panose="02020603050405020304" pitchFamily="18" charset="0"/>
              </a:rPr>
              <a:t>Medidas complementarias de la reforma de 1992</a:t>
            </a:r>
            <a:r>
              <a:rPr lang="fr-FR" altLang="es-ES" sz="2800">
                <a:solidFill>
                  <a:srgbClr val="990000"/>
                </a:solidFill>
                <a:cs typeface="Times New Roman" panose="02020603050405020304" pitchFamily="18" charset="0"/>
              </a:rPr>
              <a:t>: </a:t>
            </a:r>
            <a:endParaRPr lang="es-ES_tradnl" altLang="es-ES" sz="2800">
              <a:solidFill>
                <a:srgbClr val="990000"/>
              </a:solidFill>
              <a:cs typeface="Times New Roman" panose="02020603050405020304" pitchFamily="18" charset="0"/>
            </a:endParaRPr>
          </a:p>
          <a:p>
            <a:pPr eaLnBrk="1" hangingPunct="1">
              <a:spcBef>
                <a:spcPct val="0"/>
              </a:spcBef>
            </a:pP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J</a:t>
            </a:r>
            <a:r>
              <a:rPr lang="fr-FR" altLang="es-ES" sz="2800">
                <a:solidFill>
                  <a:srgbClr val="990000"/>
                </a:solidFill>
                <a:cs typeface="Times New Roman" panose="02020603050405020304" pitchFamily="18" charset="0"/>
              </a:rPr>
              <a:t>ubilación anticipada,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M</a:t>
            </a:r>
            <a:r>
              <a:rPr lang="fr-FR" altLang="es-ES" sz="2800">
                <a:solidFill>
                  <a:srgbClr val="990000"/>
                </a:solidFill>
                <a:cs typeface="Times New Roman" panose="02020603050405020304" pitchFamily="18" charset="0"/>
              </a:rPr>
              <a:t>edidas agroambientales y </a:t>
            </a:r>
            <a:r>
              <a:rPr lang="es-ES_tradnl" altLang="es-ES" sz="2800">
                <a:solidFill>
                  <a:srgbClr val="990000"/>
                </a:solidFill>
                <a:cs typeface="Times New Roman" panose="02020603050405020304" pitchFamily="18" charset="0"/>
              </a:rPr>
              <a:t>bienestar de los animales</a:t>
            </a:r>
          </a:p>
          <a:p>
            <a:pPr eaLnBrk="1" hangingPunct="1">
              <a:spcBef>
                <a:spcPct val="0"/>
              </a:spcBef>
            </a:pPr>
            <a:r>
              <a:rPr lang="es-ES_tradnl" altLang="es-ES" sz="2800">
                <a:solidFill>
                  <a:srgbClr val="990000"/>
                </a:solidFill>
                <a:cs typeface="Times New Roman" panose="02020603050405020304" pitchFamily="18" charset="0"/>
              </a:rPr>
              <a:t>R</a:t>
            </a:r>
            <a:r>
              <a:rPr lang="fr-FR" altLang="es-ES" sz="2800">
                <a:solidFill>
                  <a:srgbClr val="990000"/>
                </a:solidFill>
                <a:cs typeface="Times New Roman" panose="02020603050405020304" pitchFamily="18" charset="0"/>
              </a:rPr>
              <a:t>epoblación forestal,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Calidad de los alimentos</a:t>
            </a:r>
          </a:p>
          <a:p>
            <a:pPr eaLnBrk="1" hangingPunct="1">
              <a:spcBef>
                <a:spcPct val="0"/>
              </a:spcBef>
            </a:pPr>
            <a:r>
              <a:rPr lang="es-ES_tradnl" altLang="es-ES" sz="2800">
                <a:solidFill>
                  <a:srgbClr val="990000"/>
                </a:solidFill>
                <a:cs typeface="Times New Roman" panose="02020603050405020304" pitchFamily="18" charset="0"/>
              </a:rPr>
              <a:t>Z</a:t>
            </a:r>
            <a:r>
              <a:rPr lang="fr-FR" altLang="es-ES" sz="2800">
                <a:solidFill>
                  <a:srgbClr val="990000"/>
                </a:solidFill>
                <a:cs typeface="Times New Roman" panose="02020603050405020304" pitchFamily="18" charset="0"/>
              </a:rPr>
              <a:t>onas desfavorecidas</a:t>
            </a:r>
            <a:r>
              <a:rPr lang="es-ES_tradnl" altLang="es-ES" sz="2800">
                <a:solidFill>
                  <a:srgbClr val="990000"/>
                </a:solidFill>
                <a:cs typeface="Times New Roman" panose="02020603050405020304" pitchFamily="18" charset="0"/>
              </a:rPr>
              <a:t> y </a:t>
            </a:r>
            <a:r>
              <a:rPr lang="fr-FR" altLang="es-ES" sz="2800">
                <a:solidFill>
                  <a:srgbClr val="990000"/>
                </a:solidFill>
                <a:cs typeface="Times New Roman" panose="02020603050405020304" pitchFamily="18" charset="0"/>
              </a:rPr>
              <a:t>zonas sometidas a limitaciones medioambientales</a:t>
            </a:r>
            <a:r>
              <a:rPr lang="fr-FR" altLang="es-ES" sz="2800" b="1">
                <a:solidFill>
                  <a:srgbClr val="990000"/>
                </a:solidFill>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anim calcmode="lin" valueType="num">
                                      <p:cBhvr additive="base">
                                        <p:cTn id="13" dur="500" fill="hold"/>
                                        <p:tgtEl>
                                          <p:spTgt spid="143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0">
                                            <p:txEl>
                                              <p:pRg st="4" end="4"/>
                                            </p:txEl>
                                          </p:spTgt>
                                        </p:tgtEl>
                                        <p:attrNameLst>
                                          <p:attrName>style.visibility</p:attrName>
                                        </p:attrNameLst>
                                      </p:cBhvr>
                                      <p:to>
                                        <p:strVal val="visible"/>
                                      </p:to>
                                    </p:set>
                                    <p:anim calcmode="lin" valueType="num">
                                      <p:cBhvr additive="base">
                                        <p:cTn id="19" dur="500" fill="hold"/>
                                        <p:tgtEl>
                                          <p:spTgt spid="1434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0">
                                            <p:txEl>
                                              <p:pRg st="5" end="5"/>
                                            </p:txEl>
                                          </p:spTgt>
                                        </p:tgtEl>
                                        <p:attrNameLst>
                                          <p:attrName>style.visibility</p:attrName>
                                        </p:attrNameLst>
                                      </p:cBhvr>
                                      <p:to>
                                        <p:strVal val="visible"/>
                                      </p:to>
                                    </p:set>
                                    <p:anim calcmode="lin" valueType="num">
                                      <p:cBhvr additive="base">
                                        <p:cTn id="25" dur="500" fill="hold"/>
                                        <p:tgtEl>
                                          <p:spTgt spid="1434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0">
                                            <p:txEl>
                                              <p:pRg st="6" end="6"/>
                                            </p:txEl>
                                          </p:spTgt>
                                        </p:tgtEl>
                                        <p:attrNameLst>
                                          <p:attrName>style.visibility</p:attrName>
                                        </p:attrNameLst>
                                      </p:cBhvr>
                                      <p:to>
                                        <p:strVal val="visible"/>
                                      </p:to>
                                    </p:set>
                                    <p:anim calcmode="lin" valueType="num">
                                      <p:cBhvr additive="base">
                                        <p:cTn id="31" dur="500" fill="hold"/>
                                        <p:tgtEl>
                                          <p:spTgt spid="1434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0">
                                            <p:txEl>
                                              <p:pRg st="7" end="7"/>
                                            </p:txEl>
                                          </p:spTgt>
                                        </p:tgtEl>
                                        <p:attrNameLst>
                                          <p:attrName>style.visibility</p:attrName>
                                        </p:attrNameLst>
                                      </p:cBhvr>
                                      <p:to>
                                        <p:strVal val="visible"/>
                                      </p:to>
                                    </p:set>
                                    <p:anim calcmode="lin" valueType="num">
                                      <p:cBhvr additive="base">
                                        <p:cTn id="37" dur="500" fill="hold"/>
                                        <p:tgtEl>
                                          <p:spTgt spid="1434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4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40">
                                            <p:txEl>
                                              <p:pRg st="8" end="8"/>
                                            </p:txEl>
                                          </p:spTgt>
                                        </p:tgtEl>
                                        <p:attrNameLst>
                                          <p:attrName>style.visibility</p:attrName>
                                        </p:attrNameLst>
                                      </p:cBhvr>
                                      <p:to>
                                        <p:strVal val="visible"/>
                                      </p:to>
                                    </p:set>
                                    <p:anim calcmode="lin" valueType="num">
                                      <p:cBhvr additive="base">
                                        <p:cTn id="43" dur="500" fill="hold"/>
                                        <p:tgtEl>
                                          <p:spTgt spid="1434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4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891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5364" name="Rectangle 4"/>
          <p:cNvSpPr>
            <a:spLocks noChangeArrowheads="1"/>
          </p:cNvSpPr>
          <p:nvPr/>
        </p:nvSpPr>
        <p:spPr bwMode="auto">
          <a:xfrm>
            <a:off x="762000" y="1600200"/>
            <a:ext cx="7543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b="1">
                <a:solidFill>
                  <a:srgbClr val="990000"/>
                </a:solidFill>
                <a:cs typeface="Times New Roman" panose="02020603050405020304" pitchFamily="18" charset="0"/>
              </a:rPr>
              <a:t>Medidas de modernización y de diversificación de las explotaciones agrícolas</a:t>
            </a:r>
            <a:r>
              <a:rPr lang="fr-FR" altLang="es-ES" sz="2800">
                <a:solidFill>
                  <a:srgbClr val="990000"/>
                </a:solidFill>
                <a:cs typeface="Times New Roman" panose="02020603050405020304" pitchFamily="18" charset="0"/>
              </a:rPr>
              <a:t>: </a:t>
            </a:r>
            <a:endParaRPr lang="es-ES_tradnl" altLang="es-ES" sz="2800">
              <a:solidFill>
                <a:srgbClr val="990000"/>
              </a:solidFill>
              <a:cs typeface="Times New Roman" panose="02020603050405020304" pitchFamily="18" charset="0"/>
            </a:endParaRPr>
          </a:p>
          <a:p>
            <a:pPr eaLnBrk="1" hangingPunct="1">
              <a:spcBef>
                <a:spcPct val="0"/>
              </a:spcBef>
              <a:buFontTx/>
              <a:buNone/>
            </a:pP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I</a:t>
            </a:r>
            <a:r>
              <a:rPr lang="fr-FR" altLang="es-ES" sz="2800">
                <a:solidFill>
                  <a:srgbClr val="990000"/>
                </a:solidFill>
                <a:cs typeface="Times New Roman" panose="02020603050405020304" pitchFamily="18" charset="0"/>
              </a:rPr>
              <a:t>nversiones en explotaciones agrícolas,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I</a:t>
            </a:r>
            <a:r>
              <a:rPr lang="fr-FR" altLang="es-ES" sz="2800">
                <a:solidFill>
                  <a:srgbClr val="990000"/>
                </a:solidFill>
                <a:cs typeface="Times New Roman" panose="02020603050405020304" pitchFamily="18" charset="0"/>
              </a:rPr>
              <a:t>nstalación de jóvenes agricultores, </a:t>
            </a:r>
            <a:endParaRPr lang="es-ES_tradnl" altLang="es-ES" sz="2800">
              <a:solidFill>
                <a:srgbClr val="990000"/>
              </a:solidFill>
              <a:cs typeface="Times New Roman" panose="02020603050405020304" pitchFamily="18" charset="0"/>
            </a:endParaRPr>
          </a:p>
          <a:p>
            <a:pPr eaLnBrk="1" hangingPunct="1">
              <a:spcBef>
                <a:spcPct val="0"/>
              </a:spcBef>
            </a:pPr>
            <a:r>
              <a:rPr lang="fr-FR" altLang="es-ES" sz="2800">
                <a:solidFill>
                  <a:srgbClr val="990000"/>
                </a:solidFill>
                <a:cs typeface="Times New Roman" panose="02020603050405020304" pitchFamily="18" charset="0"/>
              </a:rPr>
              <a:t>Formación</a:t>
            </a:r>
            <a:r>
              <a:rPr lang="es-ES_tradnl" altLang="es-ES" sz="2800">
                <a:solidFill>
                  <a:srgbClr val="990000"/>
                </a:solidFill>
                <a:cs typeface="Times New Roman" panose="02020603050405020304" pitchFamily="18" charset="0"/>
              </a:rPr>
              <a:t> profesional</a:t>
            </a:r>
          </a:p>
          <a:p>
            <a:pPr eaLnBrk="1" hangingPunct="1">
              <a:spcBef>
                <a:spcPct val="0"/>
              </a:spcBef>
            </a:pPr>
            <a:r>
              <a:rPr lang="es-ES_tradnl" altLang="es-ES" sz="2800">
                <a:solidFill>
                  <a:srgbClr val="990000"/>
                </a:solidFill>
                <a:cs typeface="Times New Roman" panose="02020603050405020304" pitchFamily="18" charset="0"/>
              </a:rPr>
              <a:t>A</a:t>
            </a:r>
            <a:r>
              <a:rPr lang="fr-FR" altLang="es-ES" sz="2800">
                <a:solidFill>
                  <a:srgbClr val="990000"/>
                </a:solidFill>
                <a:cs typeface="Times New Roman" panose="02020603050405020304" pitchFamily="18" charset="0"/>
              </a:rPr>
              <a:t>poyo a las inversiones en instalaciones de transformación y comercialización,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A</a:t>
            </a:r>
            <a:r>
              <a:rPr lang="fr-FR" altLang="es-ES" sz="2800">
                <a:solidFill>
                  <a:srgbClr val="990000"/>
                </a:solidFill>
                <a:cs typeface="Times New Roman" panose="02020603050405020304" pitchFamily="18" charset="0"/>
              </a:rPr>
              <a:t>yuda complementaria a la silvicultura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P</a:t>
            </a:r>
            <a:r>
              <a:rPr lang="fr-FR" altLang="es-ES" sz="2800">
                <a:solidFill>
                  <a:srgbClr val="990000"/>
                </a:solidFill>
                <a:cs typeface="Times New Roman" panose="02020603050405020304" pitchFamily="18" charset="0"/>
              </a:rPr>
              <a:t>romoción y reconversión de la agricultura.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7" dur="500"/>
                                        <p:tgtEl>
                                          <p:spTgt spid="15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4">
                                            <p:txEl>
                                              <p:pRg st="2" end="2"/>
                                            </p:txEl>
                                          </p:spTgt>
                                        </p:tgtEl>
                                        <p:attrNameLst>
                                          <p:attrName>style.visibility</p:attrName>
                                        </p:attrNameLst>
                                      </p:cBhvr>
                                      <p:to>
                                        <p:strVal val="visible"/>
                                      </p:to>
                                    </p:set>
                                    <p:animEffect transition="in" filter="blinds(horizontal)">
                                      <p:cBhvr>
                                        <p:cTn id="12" dur="500"/>
                                        <p:tgtEl>
                                          <p:spTgt spid="1536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4">
                                            <p:txEl>
                                              <p:pRg st="3" end="3"/>
                                            </p:txEl>
                                          </p:spTgt>
                                        </p:tgtEl>
                                        <p:attrNameLst>
                                          <p:attrName>style.visibility</p:attrName>
                                        </p:attrNameLst>
                                      </p:cBhvr>
                                      <p:to>
                                        <p:strVal val="visible"/>
                                      </p:to>
                                    </p:set>
                                    <p:animEffect transition="in" filter="blinds(horizontal)">
                                      <p:cBhvr>
                                        <p:cTn id="17" dur="500"/>
                                        <p:tgtEl>
                                          <p:spTgt spid="1536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4">
                                            <p:txEl>
                                              <p:pRg st="4" end="4"/>
                                            </p:txEl>
                                          </p:spTgt>
                                        </p:tgtEl>
                                        <p:attrNameLst>
                                          <p:attrName>style.visibility</p:attrName>
                                        </p:attrNameLst>
                                      </p:cBhvr>
                                      <p:to>
                                        <p:strVal val="visible"/>
                                      </p:to>
                                    </p:set>
                                    <p:animEffect transition="in" filter="blinds(horizontal)">
                                      <p:cBhvr>
                                        <p:cTn id="22" dur="500"/>
                                        <p:tgtEl>
                                          <p:spTgt spid="1536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4">
                                            <p:txEl>
                                              <p:pRg st="5" end="5"/>
                                            </p:txEl>
                                          </p:spTgt>
                                        </p:tgtEl>
                                        <p:attrNameLst>
                                          <p:attrName>style.visibility</p:attrName>
                                        </p:attrNameLst>
                                      </p:cBhvr>
                                      <p:to>
                                        <p:strVal val="visible"/>
                                      </p:to>
                                    </p:set>
                                    <p:animEffect transition="in" filter="blinds(horizontal)">
                                      <p:cBhvr>
                                        <p:cTn id="27" dur="500"/>
                                        <p:tgtEl>
                                          <p:spTgt spid="1536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64">
                                            <p:txEl>
                                              <p:pRg st="6" end="6"/>
                                            </p:txEl>
                                          </p:spTgt>
                                        </p:tgtEl>
                                        <p:attrNameLst>
                                          <p:attrName>style.visibility</p:attrName>
                                        </p:attrNameLst>
                                      </p:cBhvr>
                                      <p:to>
                                        <p:strVal val="visible"/>
                                      </p:to>
                                    </p:set>
                                    <p:animEffect transition="in" filter="blinds(horizontal)">
                                      <p:cBhvr>
                                        <p:cTn id="32" dur="500"/>
                                        <p:tgtEl>
                                          <p:spTgt spid="1536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364">
                                            <p:txEl>
                                              <p:pRg st="7" end="7"/>
                                            </p:txEl>
                                          </p:spTgt>
                                        </p:tgtEl>
                                        <p:attrNameLst>
                                          <p:attrName>style.visibility</p:attrName>
                                        </p:attrNameLst>
                                      </p:cBhvr>
                                      <p:to>
                                        <p:strVal val="visible"/>
                                      </p:to>
                                    </p:set>
                                    <p:animEffect transition="in" filter="blinds(horizontal)">
                                      <p:cBhvr>
                                        <p:cTn id="37" dur="500"/>
                                        <p:tgtEl>
                                          <p:spTgt spid="1536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1638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6388" name="Rectangle 4"/>
          <p:cNvSpPr>
            <a:spLocks noChangeArrowheads="1"/>
          </p:cNvSpPr>
          <p:nvPr/>
        </p:nvSpPr>
        <p:spPr bwMode="auto">
          <a:xfrm>
            <a:off x="762000" y="1600200"/>
            <a:ext cx="75438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2800" b="1">
                <a:solidFill>
                  <a:srgbClr val="990000"/>
                </a:solidFill>
                <a:cs typeface="Times New Roman" panose="02020603050405020304" pitchFamily="18" charset="0"/>
              </a:rPr>
              <a:t>LEADER+ </a:t>
            </a:r>
          </a:p>
          <a:p>
            <a:pPr eaLnBrk="1" hangingPunct="1">
              <a:spcBef>
                <a:spcPct val="0"/>
              </a:spcBef>
              <a:buFontTx/>
              <a:buNone/>
            </a:pPr>
            <a:r>
              <a:rPr lang="es-ES_tradnl" altLang="es-ES" sz="2800">
                <a:solidFill>
                  <a:srgbClr val="990000"/>
                </a:solidFill>
                <a:cs typeface="Times New Roman" panose="02020603050405020304" pitchFamily="18" charset="0"/>
              </a:rPr>
              <a:t>(2.020M€ para 2000-2006. España: 467 M€)</a:t>
            </a:r>
          </a:p>
          <a:p>
            <a:pPr eaLnBrk="1" hangingPunct="1">
              <a:lnSpc>
                <a:spcPct val="40000"/>
              </a:lnSpc>
              <a:spcBef>
                <a:spcPct val="0"/>
              </a:spcBef>
              <a:buFontTx/>
              <a:buNone/>
            </a:pPr>
            <a:endParaRPr lang="es-ES_tradnl" altLang="es-ES" sz="2800">
              <a:solidFill>
                <a:srgbClr val="990000"/>
              </a:solidFill>
              <a:cs typeface="Times New Roman" panose="02020603050405020304" pitchFamily="18" charset="0"/>
            </a:endParaRPr>
          </a:p>
          <a:p>
            <a:pPr eaLnBrk="1" hangingPunct="1">
              <a:spcBef>
                <a:spcPct val="0"/>
              </a:spcBef>
              <a:buFontTx/>
              <a:buNone/>
            </a:pPr>
            <a:r>
              <a:rPr lang="es-ES_tradnl" altLang="es-ES" sz="2800">
                <a:solidFill>
                  <a:srgbClr val="990000"/>
                </a:solidFill>
                <a:cs typeface="Times New Roman" panose="02020603050405020304" pitchFamily="18" charset="0"/>
              </a:rPr>
              <a:t>Iniciativa orientada al </a:t>
            </a:r>
            <a:r>
              <a:rPr lang="fr-FR" altLang="es-ES" sz="2800">
                <a:solidFill>
                  <a:srgbClr val="990000"/>
                </a:solidFill>
                <a:cs typeface="Times New Roman" panose="02020603050405020304" pitchFamily="18" charset="0"/>
              </a:rPr>
              <a:t>aprovechamiento de los recursos específicos de un territorio rural en el marco de una estrategia de desarrollo pertinente y adaptada al contexto local</a:t>
            </a:r>
            <a:r>
              <a:rPr lang="es-ES_tradnl" altLang="es-ES" sz="2800">
                <a:solidFill>
                  <a:srgbClr val="990000"/>
                </a:solidFill>
                <a:cs typeface="Times New Roman" panose="02020603050405020304" pitchFamily="18" charset="0"/>
              </a:rPr>
              <a:t>. N</a:t>
            </a:r>
            <a:r>
              <a:rPr lang="fr-FR" altLang="es-ES" sz="2800">
                <a:solidFill>
                  <a:srgbClr val="990000"/>
                </a:solidFill>
                <a:cs typeface="Times New Roman" panose="02020603050405020304" pitchFamily="18" charset="0"/>
              </a:rPr>
              <a:t>uevas formas: </a:t>
            </a:r>
          </a:p>
          <a:p>
            <a:pPr eaLnBrk="1" hangingPunct="1">
              <a:spcBef>
                <a:spcPct val="0"/>
              </a:spcBef>
            </a:pPr>
            <a:r>
              <a:rPr lang="fr-FR" altLang="es-ES" sz="2800">
                <a:solidFill>
                  <a:srgbClr val="990000"/>
                </a:solidFill>
                <a:cs typeface="Times New Roman" panose="02020603050405020304" pitchFamily="18" charset="0"/>
              </a:rPr>
              <a:t>de valorización del patrimonio natural y cultural, </a:t>
            </a:r>
          </a:p>
          <a:p>
            <a:pPr eaLnBrk="1" hangingPunct="1">
              <a:spcBef>
                <a:spcPct val="0"/>
              </a:spcBef>
            </a:pPr>
            <a:r>
              <a:rPr lang="fr-FR" altLang="es-ES" sz="2800">
                <a:solidFill>
                  <a:srgbClr val="990000"/>
                </a:solidFill>
                <a:cs typeface="Times New Roman" panose="02020603050405020304" pitchFamily="18" charset="0"/>
              </a:rPr>
              <a:t>de mejora del entorno económico para la creación de empleo,</a:t>
            </a:r>
          </a:p>
          <a:p>
            <a:pPr eaLnBrk="1" hangingPunct="1">
              <a:spcBef>
                <a:spcPct val="0"/>
              </a:spcBef>
            </a:pPr>
            <a:r>
              <a:rPr lang="fr-FR" altLang="es-ES" sz="2800">
                <a:solidFill>
                  <a:srgbClr val="990000"/>
                </a:solidFill>
                <a:cs typeface="Times New Roman" panose="02020603050405020304" pitchFamily="18" charset="0"/>
              </a:rPr>
              <a:t>de mejora de la capacidad organizativa de la comunidad. </a:t>
            </a:r>
            <a:endParaRPr lang="es-ES_tradnl" altLang="es-ES" sz="2800">
              <a:solidFill>
                <a:srgbClr val="99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8">
                                            <p:txEl>
                                              <p:pRg st="0" end="0"/>
                                            </p:txEl>
                                          </p:spTgt>
                                        </p:tgtEl>
                                        <p:attrNameLst>
                                          <p:attrName>style.visibility</p:attrName>
                                        </p:attrNameLst>
                                      </p:cBhvr>
                                      <p:to>
                                        <p:strVal val="visible"/>
                                      </p:to>
                                    </p:set>
                                    <p:animEffect transition="in" filter="dissolve">
                                      <p:cBhvr>
                                        <p:cTn id="12" dur="500"/>
                                        <p:tgtEl>
                                          <p:spTgt spid="163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8">
                                            <p:txEl>
                                              <p:pRg st="1" end="1"/>
                                            </p:txEl>
                                          </p:spTgt>
                                        </p:tgtEl>
                                        <p:attrNameLst>
                                          <p:attrName>style.visibility</p:attrName>
                                        </p:attrNameLst>
                                      </p:cBhvr>
                                      <p:to>
                                        <p:strVal val="visible"/>
                                      </p:to>
                                    </p:set>
                                    <p:animEffect transition="in" filter="dissolve">
                                      <p:cBhvr>
                                        <p:cTn id="17" dur="500"/>
                                        <p:tgtEl>
                                          <p:spTgt spid="163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8">
                                            <p:txEl>
                                              <p:pRg st="3" end="3"/>
                                            </p:txEl>
                                          </p:spTgt>
                                        </p:tgtEl>
                                        <p:attrNameLst>
                                          <p:attrName>style.visibility</p:attrName>
                                        </p:attrNameLst>
                                      </p:cBhvr>
                                      <p:to>
                                        <p:strVal val="visible"/>
                                      </p:to>
                                    </p:set>
                                    <p:animEffect transition="in" filter="dissolve">
                                      <p:cBhvr>
                                        <p:cTn id="22" dur="500"/>
                                        <p:tgtEl>
                                          <p:spTgt spid="1638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8">
                                            <p:txEl>
                                              <p:pRg st="4" end="4"/>
                                            </p:txEl>
                                          </p:spTgt>
                                        </p:tgtEl>
                                        <p:attrNameLst>
                                          <p:attrName>style.visibility</p:attrName>
                                        </p:attrNameLst>
                                      </p:cBhvr>
                                      <p:to>
                                        <p:strVal val="visible"/>
                                      </p:to>
                                    </p:set>
                                    <p:animEffect transition="in" filter="dissolve">
                                      <p:cBhvr>
                                        <p:cTn id="27" dur="500"/>
                                        <p:tgtEl>
                                          <p:spTgt spid="1638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8">
                                            <p:txEl>
                                              <p:pRg st="5" end="5"/>
                                            </p:txEl>
                                          </p:spTgt>
                                        </p:tgtEl>
                                        <p:attrNameLst>
                                          <p:attrName>style.visibility</p:attrName>
                                        </p:attrNameLst>
                                      </p:cBhvr>
                                      <p:to>
                                        <p:strVal val="visible"/>
                                      </p:to>
                                    </p:set>
                                    <p:animEffect transition="in" filter="dissolve">
                                      <p:cBhvr>
                                        <p:cTn id="32" dur="500"/>
                                        <p:tgtEl>
                                          <p:spTgt spid="1638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88">
                                            <p:txEl>
                                              <p:pRg st="6" end="6"/>
                                            </p:txEl>
                                          </p:spTgt>
                                        </p:tgtEl>
                                        <p:attrNameLst>
                                          <p:attrName>style.visibility</p:attrName>
                                        </p:attrNameLst>
                                      </p:cBhvr>
                                      <p:to>
                                        <p:strVal val="visible"/>
                                      </p:to>
                                    </p:set>
                                    <p:animEffect transition="in" filter="dissolve">
                                      <p:cBhvr>
                                        <p:cTn id="37" dur="500"/>
                                        <p:tgtEl>
                                          <p:spTgt spid="163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096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7412" name="Rectangle 4"/>
          <p:cNvSpPr>
            <a:spLocks noChangeArrowheads="1"/>
          </p:cNvSpPr>
          <p:nvPr/>
        </p:nvSpPr>
        <p:spPr bwMode="auto">
          <a:xfrm>
            <a:off x="762000" y="1600200"/>
            <a:ext cx="75438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Los </a:t>
            </a:r>
            <a:r>
              <a:rPr lang="fr-FR" altLang="es-ES" sz="2800" b="1">
                <a:solidFill>
                  <a:srgbClr val="990000"/>
                </a:solidFill>
                <a:cs typeface="Times New Roman" panose="02020603050405020304" pitchFamily="18" charset="0"/>
              </a:rPr>
              <a:t>Grupos de Acción Local</a:t>
            </a:r>
            <a:r>
              <a:rPr lang="fr-FR" altLang="es-ES" sz="2800">
                <a:solidFill>
                  <a:srgbClr val="990000"/>
                </a:solidFill>
                <a:cs typeface="Times New Roman" panose="02020603050405020304" pitchFamily="18" charset="0"/>
              </a:rPr>
              <a:t> (GAL) son los beneficiarios de la ayuda financiera de Leader +. Son los promotores de la estrategia de desarrollo de su territorio y responsables de su aplicación sobre la base de un </a:t>
            </a:r>
            <a:r>
              <a:rPr lang="fr-FR" altLang="es-ES" sz="2800" b="1">
                <a:solidFill>
                  <a:srgbClr val="990000"/>
                </a:solidFill>
                <a:cs typeface="Times New Roman" panose="02020603050405020304" pitchFamily="18" charset="0"/>
              </a:rPr>
              <a:t>plan de desarrollo</a:t>
            </a:r>
            <a:r>
              <a:rPr lang="fr-FR" altLang="es-ES" sz="2800">
                <a:solidFill>
                  <a:srgbClr val="990000"/>
                </a:solidFill>
                <a:cs typeface="Times New Roman" panose="02020603050405020304" pitchFamily="18" charset="0"/>
              </a:rPr>
              <a:t> específico.</a:t>
            </a:r>
            <a:endParaRPr lang="es-ES_tradnl" altLang="es-ES" sz="2800">
              <a:solidFill>
                <a:srgbClr val="990000"/>
              </a:solidFill>
              <a:cs typeface="Times New Roman" panose="02020603050405020304" pitchFamily="18" charset="0"/>
            </a:endParaRPr>
          </a:p>
          <a:p>
            <a:pPr eaLnBrk="1" hangingPunct="1">
              <a:lnSpc>
                <a:spcPct val="50000"/>
              </a:lnSpc>
              <a:spcBef>
                <a:spcPct val="0"/>
              </a:spcBef>
              <a:buFontTx/>
              <a:buNone/>
            </a:pPr>
            <a:endParaRPr lang="fr-FR" altLang="es-ES" sz="2800">
              <a:solidFill>
                <a:srgbClr val="990000"/>
              </a:solidFill>
              <a:cs typeface="Times New Roman" panose="02020603050405020304" pitchFamily="18" charset="0"/>
            </a:endParaRPr>
          </a:p>
          <a:p>
            <a:pPr eaLnBrk="1" hangingPunct="1">
              <a:spcBef>
                <a:spcPct val="0"/>
              </a:spcBef>
              <a:buFontTx/>
              <a:buNone/>
            </a:pPr>
            <a:r>
              <a:rPr lang="fr-FR" altLang="es-ES" sz="2800">
                <a:solidFill>
                  <a:srgbClr val="990000"/>
                </a:solidFill>
                <a:cs typeface="Times New Roman" panose="02020603050405020304" pitchFamily="18" charset="0"/>
              </a:rPr>
              <a:t>Los GAL están constituidos por un conjunto equilibrado y representativo de participantes de los distintos medios</a:t>
            </a:r>
            <a:r>
              <a:rPr lang="es-ES_tradnl" altLang="es-ES" sz="2800">
                <a:solidFill>
                  <a:srgbClr val="990000"/>
                </a:solidFill>
                <a:cs typeface="Times New Roman" panose="02020603050405020304" pitchFamily="18" charset="0"/>
              </a:rPr>
              <a:t>.</a:t>
            </a:r>
            <a:r>
              <a:rPr lang="fr-FR" altLang="es-ES" sz="2800">
                <a:solidFill>
                  <a:srgbClr val="990000"/>
                </a:solidFill>
                <a:cs typeface="Times New Roman" panose="02020603050405020304" pitchFamily="18" charset="0"/>
              </a:rPr>
              <a:t> </a:t>
            </a:r>
            <a:r>
              <a:rPr lang="es-ES_tradnl" altLang="es-ES" sz="2800">
                <a:solidFill>
                  <a:srgbClr val="990000"/>
                </a:solidFill>
                <a:cs typeface="Times New Roman" panose="02020603050405020304" pitchFamily="18" charset="0"/>
              </a:rPr>
              <a:t>L</a:t>
            </a:r>
            <a:r>
              <a:rPr lang="fr-FR" altLang="es-ES" sz="2800">
                <a:solidFill>
                  <a:srgbClr val="990000"/>
                </a:solidFill>
                <a:cs typeface="Times New Roman" panose="02020603050405020304" pitchFamily="18" charset="0"/>
              </a:rPr>
              <a:t>os interlocutores económicos y sociales y las </a:t>
            </a:r>
            <a:r>
              <a:rPr lang="fr-FR" altLang="es-ES" sz="2800" b="1">
                <a:solidFill>
                  <a:srgbClr val="990000"/>
                </a:solidFill>
                <a:cs typeface="Times New Roman" panose="02020603050405020304" pitchFamily="18" charset="0"/>
              </a:rPr>
              <a:t>asociaciones</a:t>
            </a:r>
            <a:r>
              <a:rPr lang="fr-FR" altLang="es-ES" sz="2800">
                <a:solidFill>
                  <a:srgbClr val="990000"/>
                </a:solidFill>
                <a:cs typeface="Times New Roman" panose="02020603050405020304" pitchFamily="18" charset="0"/>
              </a:rPr>
              <a:t> deben representar al menos un 50% de la cooperación local.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198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9460" name="Rectangle 4"/>
          <p:cNvSpPr>
            <a:spLocks noChangeArrowheads="1"/>
          </p:cNvSpPr>
          <p:nvPr/>
        </p:nvSpPr>
        <p:spPr bwMode="auto">
          <a:xfrm>
            <a:off x="381000" y="1524000"/>
            <a:ext cx="85344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La iniciativa comunitaria se articula en torno a tres capítulos</a:t>
            </a:r>
            <a:endParaRPr lang="es-ES_tradnl" altLang="es-ES" sz="2800">
              <a:solidFill>
                <a:srgbClr val="990000"/>
              </a:solidFill>
              <a:cs typeface="Times New Roman" panose="02020603050405020304" pitchFamily="18" charset="0"/>
            </a:endParaRPr>
          </a:p>
          <a:p>
            <a:pPr eaLnBrk="1" hangingPunct="1">
              <a:lnSpc>
                <a:spcPct val="40000"/>
              </a:lnSpc>
              <a:spcBef>
                <a:spcPct val="0"/>
              </a:spcBef>
              <a:buFontTx/>
              <a:buNone/>
            </a:pPr>
            <a:r>
              <a:rPr lang="fr-FR" altLang="es-ES" sz="2800">
                <a:solidFill>
                  <a:srgbClr val="990000"/>
                </a:solidFill>
                <a:cs typeface="Times New Roman" panose="02020603050405020304" pitchFamily="18" charset="0"/>
              </a:rPr>
              <a:t> </a:t>
            </a:r>
            <a:endParaRPr lang="es-ES_tradnl" altLang="es-ES" sz="2800">
              <a:solidFill>
                <a:srgbClr val="990000"/>
              </a:solidFill>
              <a:cs typeface="Times New Roman" panose="02020603050405020304" pitchFamily="18" charset="0"/>
            </a:endParaRPr>
          </a:p>
          <a:p>
            <a:pPr eaLnBrk="1" hangingPunct="1">
              <a:spcBef>
                <a:spcPct val="0"/>
              </a:spcBef>
            </a:pPr>
            <a:r>
              <a:rPr lang="fr-FR" altLang="es-ES" sz="2600" b="1">
                <a:solidFill>
                  <a:srgbClr val="990000"/>
                </a:solidFill>
                <a:cs typeface="Times New Roman" panose="02020603050405020304" pitchFamily="18" charset="0"/>
              </a:rPr>
              <a:t>Capítulo 1</a:t>
            </a:r>
            <a:r>
              <a:rPr lang="fr-FR" altLang="es-ES" sz="2600">
                <a:solidFill>
                  <a:srgbClr val="990000"/>
                </a:solidFill>
                <a:cs typeface="Times New Roman" panose="02020603050405020304" pitchFamily="18" charset="0"/>
              </a:rPr>
              <a:t> : apoyo a estrategias territoriales de desarrollo rural, integradas y de carácter piloto, basándose en el enfoque ascendente y la cooperación horizontal;</a:t>
            </a:r>
            <a:endParaRPr lang="es-ES_tradnl" altLang="es-ES" sz="2600">
              <a:solidFill>
                <a:srgbClr val="990000"/>
              </a:solidFill>
              <a:cs typeface="Times New Roman" panose="02020603050405020304" pitchFamily="18" charset="0"/>
            </a:endParaRPr>
          </a:p>
          <a:p>
            <a:pPr eaLnBrk="1" hangingPunct="1">
              <a:lnSpc>
                <a:spcPct val="60000"/>
              </a:lnSpc>
              <a:spcBef>
                <a:spcPct val="0"/>
              </a:spcBef>
            </a:pPr>
            <a:endParaRPr lang="fr-FR" altLang="es-ES" sz="2600">
              <a:solidFill>
                <a:srgbClr val="990000"/>
              </a:solidFill>
              <a:cs typeface="Times New Roman" panose="02020603050405020304" pitchFamily="18" charset="0"/>
            </a:endParaRPr>
          </a:p>
          <a:p>
            <a:pPr eaLnBrk="1" hangingPunct="1">
              <a:spcBef>
                <a:spcPct val="0"/>
              </a:spcBef>
            </a:pPr>
            <a:r>
              <a:rPr lang="fr-FR" altLang="es-ES" sz="2600" b="1">
                <a:solidFill>
                  <a:srgbClr val="990000"/>
                </a:solidFill>
                <a:cs typeface="Times New Roman" panose="02020603050405020304" pitchFamily="18" charset="0"/>
              </a:rPr>
              <a:t>Capítulo 2</a:t>
            </a:r>
            <a:r>
              <a:rPr lang="fr-FR" altLang="es-ES" sz="2600">
                <a:solidFill>
                  <a:srgbClr val="990000"/>
                </a:solidFill>
                <a:cs typeface="Times New Roman" panose="02020603050405020304" pitchFamily="18" charset="0"/>
              </a:rPr>
              <a:t> : apoyo a la cooperación interterritorial y transnacional;</a:t>
            </a:r>
            <a:endParaRPr lang="es-ES_tradnl" altLang="es-ES" sz="2600">
              <a:solidFill>
                <a:srgbClr val="990000"/>
              </a:solidFill>
              <a:cs typeface="Times New Roman" panose="02020603050405020304" pitchFamily="18" charset="0"/>
            </a:endParaRPr>
          </a:p>
          <a:p>
            <a:pPr eaLnBrk="1" hangingPunct="1">
              <a:lnSpc>
                <a:spcPct val="40000"/>
              </a:lnSpc>
              <a:spcBef>
                <a:spcPct val="0"/>
              </a:spcBef>
            </a:pPr>
            <a:endParaRPr lang="fr-FR" altLang="es-ES" sz="2600">
              <a:solidFill>
                <a:srgbClr val="990000"/>
              </a:solidFill>
              <a:cs typeface="Times New Roman" panose="02020603050405020304" pitchFamily="18" charset="0"/>
            </a:endParaRPr>
          </a:p>
          <a:p>
            <a:pPr eaLnBrk="1" hangingPunct="1">
              <a:spcBef>
                <a:spcPct val="0"/>
              </a:spcBef>
            </a:pPr>
            <a:r>
              <a:rPr lang="fr-FR" altLang="es-ES" sz="2600" b="1">
                <a:solidFill>
                  <a:srgbClr val="990000"/>
                </a:solidFill>
                <a:cs typeface="Times New Roman" panose="02020603050405020304" pitchFamily="18" charset="0"/>
              </a:rPr>
              <a:t>Capítulo 3</a:t>
            </a:r>
            <a:r>
              <a:rPr lang="fr-FR" altLang="es-ES" sz="2600">
                <a:solidFill>
                  <a:srgbClr val="990000"/>
                </a:solidFill>
                <a:cs typeface="Times New Roman" panose="02020603050405020304" pitchFamily="18" charset="0"/>
              </a:rPr>
              <a:t> : creación de una red del conjunto de los territorios rurales de la Comunidad, que sean beneficiarios o no de Leader +, y de todos los protagonistas de desarrollo rural.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dissolve">
                                      <p:cBhvr>
                                        <p:cTn id="7" dur="500"/>
                                        <p:tgtEl>
                                          <p:spTgt spid="19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dissolve">
                                      <p:cBhvr>
                                        <p:cTn id="12" dur="500"/>
                                        <p:tgtEl>
                                          <p:spTgt spid="194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dissolve">
                                      <p:cBhvr>
                                        <p:cTn id="17" dur="500"/>
                                        <p:tgtEl>
                                          <p:spTgt spid="194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60">
                                            <p:txEl>
                                              <p:pRg st="4" end="4"/>
                                            </p:txEl>
                                          </p:spTgt>
                                        </p:tgtEl>
                                        <p:attrNameLst>
                                          <p:attrName>style.visibility</p:attrName>
                                        </p:attrNameLst>
                                      </p:cBhvr>
                                      <p:to>
                                        <p:strVal val="visible"/>
                                      </p:to>
                                    </p:set>
                                    <p:animEffect transition="in" filter="dissolve">
                                      <p:cBhvr>
                                        <p:cTn id="22" dur="500"/>
                                        <p:tgtEl>
                                          <p:spTgt spid="1946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60">
                                            <p:txEl>
                                              <p:pRg st="6" end="6"/>
                                            </p:txEl>
                                          </p:spTgt>
                                        </p:tgtEl>
                                        <p:attrNameLst>
                                          <p:attrName>style.visibility</p:attrName>
                                        </p:attrNameLst>
                                      </p:cBhvr>
                                      <p:to>
                                        <p:strVal val="visible"/>
                                      </p:to>
                                    </p:set>
                                    <p:animEffect transition="in" filter="dissolve">
                                      <p:cBhvr>
                                        <p:cTn id="27" dur="500"/>
                                        <p:tgtEl>
                                          <p:spTgt spid="194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301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graphicFrame>
        <p:nvGraphicFramePr>
          <p:cNvPr id="18531" name="Group 99"/>
          <p:cNvGraphicFramePr>
            <a:graphicFrameLocks noGrp="1"/>
          </p:cNvGraphicFramePr>
          <p:nvPr/>
        </p:nvGraphicFramePr>
        <p:xfrm>
          <a:off x="876300" y="2590800"/>
          <a:ext cx="7391400" cy="3200400"/>
        </p:xfrm>
        <a:graphic>
          <a:graphicData uri="http://schemas.openxmlformats.org/drawingml/2006/table">
            <a:tbl>
              <a:tblPr/>
              <a:tblGrid>
                <a:gridCol w="2217738">
                  <a:extLst>
                    <a:ext uri="{9D8B030D-6E8A-4147-A177-3AD203B41FA5}">
                      <a16:colId xmlns:a16="http://schemas.microsoft.com/office/drawing/2014/main" val="538885111"/>
                    </a:ext>
                  </a:extLst>
                </a:gridCol>
                <a:gridCol w="923925">
                  <a:extLst>
                    <a:ext uri="{9D8B030D-6E8A-4147-A177-3AD203B41FA5}">
                      <a16:colId xmlns:a16="http://schemas.microsoft.com/office/drawing/2014/main" val="2529590444"/>
                    </a:ext>
                  </a:extLst>
                </a:gridCol>
                <a:gridCol w="554037">
                  <a:extLst>
                    <a:ext uri="{9D8B030D-6E8A-4147-A177-3AD203B41FA5}">
                      <a16:colId xmlns:a16="http://schemas.microsoft.com/office/drawing/2014/main" val="2136938463"/>
                    </a:ext>
                  </a:extLst>
                </a:gridCol>
                <a:gridCol w="2679700">
                  <a:extLst>
                    <a:ext uri="{9D8B030D-6E8A-4147-A177-3AD203B41FA5}">
                      <a16:colId xmlns:a16="http://schemas.microsoft.com/office/drawing/2014/main" val="3508033297"/>
                    </a:ext>
                  </a:extLst>
                </a:gridCol>
                <a:gridCol w="1016000">
                  <a:extLst>
                    <a:ext uri="{9D8B030D-6E8A-4147-A177-3AD203B41FA5}">
                      <a16:colId xmlns:a16="http://schemas.microsoft.com/office/drawing/2014/main" val="672467047"/>
                    </a:ext>
                  </a:extLst>
                </a:gridCol>
              </a:tblGrid>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Alemania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Países Bajos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8414049"/>
                  </a:ext>
                </a:extLst>
              </a:tr>
              <a:tr h="4365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Grecia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Austria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1028798"/>
                  </a:ext>
                </a:extLst>
              </a:tr>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España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Portugal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4016710"/>
                  </a:ext>
                </a:extLst>
              </a:tr>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Francia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252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Finlandia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666904"/>
                  </a:ext>
                </a:extLst>
              </a:tr>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Irlanda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Suecia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6691889"/>
                  </a:ext>
                </a:extLst>
              </a:tr>
              <a:tr h="4365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Italia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267</a:t>
                      </a:r>
                      <a:endPar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El Reino Unido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106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56798"/>
                  </a:ext>
                </a:extLst>
              </a:tr>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Luxemburgo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Red europea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956317"/>
                  </a:ext>
                </a:extLst>
              </a:tr>
            </a:tbl>
          </a:graphicData>
        </a:graphic>
      </p:graphicFrame>
      <p:sp>
        <p:nvSpPr>
          <p:cNvPr id="43062" name="Text Box 100"/>
          <p:cNvSpPr txBox="1">
            <a:spLocks noChangeArrowheads="1"/>
          </p:cNvSpPr>
          <p:nvPr/>
        </p:nvSpPr>
        <p:spPr bwMode="auto">
          <a:xfrm>
            <a:off x="1524000" y="1752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2400">
                <a:solidFill>
                  <a:srgbClr val="990000"/>
                </a:solidFill>
              </a:rPr>
              <a:t>Presupuesto total Leader+ 2000-2006: 2.020 M€</a:t>
            </a:r>
            <a:endParaRPr lang="fr-FR" altLang="es-ES" sz="2400">
              <a:solidFill>
                <a:srgbClr val="99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2330105793"/>
              </p:ext>
            </p:extLst>
          </p:nvPr>
        </p:nvGraphicFramePr>
        <p:xfrm>
          <a:off x="611560" y="629980"/>
          <a:ext cx="7704856" cy="6111388"/>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2123728" y="260648"/>
            <a:ext cx="6408712" cy="369332"/>
          </a:xfrm>
          <a:prstGeom prst="rect">
            <a:avLst/>
          </a:prstGeom>
          <a:noFill/>
        </p:spPr>
        <p:txBody>
          <a:bodyPr wrap="square" rtlCol="0">
            <a:spAutoFit/>
          </a:bodyPr>
          <a:lstStyle/>
          <a:p>
            <a:r>
              <a:rPr lang="es-ES" dirty="0" smtClean="0"/>
              <a:t>Tamaño medio de las explotaciones agrarias (ha)</a:t>
            </a:r>
            <a:endParaRPr lang="es-ES" dirty="0"/>
          </a:p>
        </p:txBody>
      </p:sp>
    </p:spTree>
    <p:extLst>
      <p:ext uri="{BB962C8B-B14F-4D97-AF65-F5344CB8AC3E}">
        <p14:creationId xmlns:p14="http://schemas.microsoft.com/office/powerpoint/2010/main" val="1078387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403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Estrategia de Lisboa</a:t>
            </a:r>
            <a:endParaRPr lang="fr-FR" altLang="es-ES">
              <a:solidFill>
                <a:srgbClr val="990000"/>
              </a:solidFill>
            </a:endParaRPr>
          </a:p>
        </p:txBody>
      </p:sp>
      <p:sp>
        <p:nvSpPr>
          <p:cNvPr id="44036" name="Rectangle 4"/>
          <p:cNvSpPr>
            <a:spLocks noChangeArrowheads="1"/>
          </p:cNvSpPr>
          <p:nvPr/>
        </p:nvSpPr>
        <p:spPr bwMode="auto">
          <a:xfrm>
            <a:off x="0" y="22098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s-ES" sz="1200"/>
          </a:p>
        </p:txBody>
      </p:sp>
      <p:sp>
        <p:nvSpPr>
          <p:cNvPr id="44037" name="Text Box 5"/>
          <p:cNvSpPr txBox="1">
            <a:spLocks noChangeArrowheads="1"/>
          </p:cNvSpPr>
          <p:nvPr/>
        </p:nvSpPr>
        <p:spPr bwMode="auto">
          <a:xfrm>
            <a:off x="1066800" y="1828800"/>
            <a:ext cx="70866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t>El 2 de febrero de 2005 la Comisión relanzó la </a:t>
            </a:r>
            <a:r>
              <a:rPr lang="es-ES_tradnl" altLang="es-ES" sz="2400" b="1"/>
              <a:t>Estrategia de Lisboa:</a:t>
            </a:r>
          </a:p>
          <a:p>
            <a:pPr algn="ctr" eaLnBrk="1" hangingPunct="1">
              <a:spcBef>
                <a:spcPct val="50000"/>
              </a:spcBef>
              <a:buFontTx/>
              <a:buNone/>
            </a:pPr>
            <a:endParaRPr lang="es-ES_tradnl" altLang="es-ES" sz="2400" b="1"/>
          </a:p>
          <a:p>
            <a:pPr eaLnBrk="1" hangingPunct="1">
              <a:spcBef>
                <a:spcPct val="50000"/>
              </a:spcBef>
              <a:buFontTx/>
              <a:buNone/>
            </a:pPr>
            <a:r>
              <a:rPr lang="es-ES_tradnl" altLang="es-ES" sz="2400" b="1">
                <a:sym typeface="Wingdings" panose="05000000000000000000" pitchFamily="2" charset="2"/>
              </a:rPr>
              <a:t> </a:t>
            </a:r>
            <a:r>
              <a:rPr lang="es-ES_tradnl" altLang="es-ES" sz="2400" b="1"/>
              <a:t> Mayor crecimiento</a:t>
            </a:r>
          </a:p>
          <a:p>
            <a:pPr eaLnBrk="1" hangingPunct="1">
              <a:spcBef>
                <a:spcPct val="50000"/>
              </a:spcBef>
              <a:buFontTx/>
              <a:buNone/>
            </a:pPr>
            <a:r>
              <a:rPr lang="es-ES_tradnl" altLang="es-ES" sz="2400" b="1">
                <a:sym typeface="Wingdings" panose="05000000000000000000" pitchFamily="2" charset="2"/>
              </a:rPr>
              <a:t> Más </a:t>
            </a:r>
            <a:r>
              <a:rPr lang="es-ES_tradnl" altLang="es-ES" sz="2400" b="1"/>
              <a:t>creación de empleos</a:t>
            </a:r>
          </a:p>
          <a:p>
            <a:pPr eaLnBrk="1" hangingPunct="1">
              <a:spcBef>
                <a:spcPct val="50000"/>
              </a:spcBef>
              <a:buFontTx/>
              <a:buNone/>
            </a:pPr>
            <a:r>
              <a:rPr lang="es-ES_tradnl" altLang="es-ES" sz="2400" b="1">
                <a:sym typeface="Wingdings" panose="05000000000000000000" pitchFamily="2" charset="2"/>
              </a:rPr>
              <a:t> A</a:t>
            </a:r>
            <a:r>
              <a:rPr lang="es-ES_tradnl" altLang="es-ES" sz="2400" b="1"/>
              <a:t>umento de la competitividad</a:t>
            </a:r>
          </a:p>
          <a:p>
            <a:pPr eaLnBrk="1" hangingPunct="1">
              <a:spcBef>
                <a:spcPct val="50000"/>
              </a:spcBef>
              <a:buFontTx/>
              <a:buNone/>
            </a:pPr>
            <a:endParaRPr lang="en-GB" altLang="es-ES" sz="240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5059"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Estrategia de Lisboa</a:t>
            </a:r>
            <a:endParaRPr lang="fr-FR" altLang="es-ES">
              <a:solidFill>
                <a:srgbClr val="990000"/>
              </a:solidFill>
            </a:endParaRPr>
          </a:p>
        </p:txBody>
      </p:sp>
      <p:sp>
        <p:nvSpPr>
          <p:cNvPr id="45060" name="Rectangle 4"/>
          <p:cNvSpPr>
            <a:spLocks noChangeArrowheads="1"/>
          </p:cNvSpPr>
          <p:nvPr/>
        </p:nvSpPr>
        <p:spPr bwMode="auto">
          <a:xfrm>
            <a:off x="0" y="22098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s-ES" sz="1200"/>
          </a:p>
        </p:txBody>
      </p:sp>
      <p:sp>
        <p:nvSpPr>
          <p:cNvPr id="45061" name="Text Box 5"/>
          <p:cNvSpPr txBox="1">
            <a:spLocks noChangeArrowheads="1"/>
          </p:cNvSpPr>
          <p:nvPr/>
        </p:nvSpPr>
        <p:spPr bwMode="auto">
          <a:xfrm>
            <a:off x="1066800" y="1828800"/>
            <a:ext cx="70866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t>El 2 de febrero de 2005 la Comisión relanzó la </a:t>
            </a:r>
            <a:r>
              <a:rPr lang="es-ES_tradnl" altLang="es-ES" sz="2400" b="1"/>
              <a:t>Estrategia de Lisboa:</a:t>
            </a:r>
          </a:p>
          <a:p>
            <a:pPr algn="ctr" eaLnBrk="1" hangingPunct="1">
              <a:spcBef>
                <a:spcPct val="50000"/>
              </a:spcBef>
              <a:buFontTx/>
              <a:buNone/>
            </a:pPr>
            <a:endParaRPr lang="es-ES_tradnl" altLang="es-ES" sz="2400" b="1"/>
          </a:p>
          <a:p>
            <a:pPr eaLnBrk="1" hangingPunct="1">
              <a:spcBef>
                <a:spcPct val="50000"/>
              </a:spcBef>
              <a:buFont typeface="Wingdings" panose="05000000000000000000" pitchFamily="2" charset="2"/>
              <a:buChar char="à"/>
            </a:pPr>
            <a:r>
              <a:rPr lang="es-ES_tradnl" altLang="es-ES" sz="2400" b="1">
                <a:sym typeface="Wingdings" panose="05000000000000000000" pitchFamily="2" charset="2"/>
              </a:rPr>
              <a:t>Uso sostenible de los recursos naturales</a:t>
            </a:r>
          </a:p>
          <a:p>
            <a:pPr lvl="1" eaLnBrk="1" hangingPunct="1">
              <a:spcBef>
                <a:spcPct val="50000"/>
              </a:spcBef>
              <a:buFont typeface="Wingdings" panose="05000000000000000000" pitchFamily="2" charset="2"/>
              <a:buChar char="à"/>
            </a:pPr>
            <a:r>
              <a:rPr lang="es-ES_tradnl" altLang="es-ES" sz="2000" b="1"/>
              <a:t> Mejorar la salud y calidad de los productos</a:t>
            </a:r>
          </a:p>
          <a:p>
            <a:pPr lvl="1" eaLnBrk="1" hangingPunct="1">
              <a:spcBef>
                <a:spcPct val="50000"/>
              </a:spcBef>
              <a:buFont typeface="Wingdings" panose="05000000000000000000" pitchFamily="2" charset="2"/>
              <a:buChar char="à"/>
            </a:pPr>
            <a:r>
              <a:rPr lang="es-ES_tradnl" altLang="es-ES" sz="2000" b="1"/>
              <a:t> Métodos de producción ambientalmente sostenibles</a:t>
            </a:r>
          </a:p>
          <a:p>
            <a:pPr lvl="2" eaLnBrk="1" hangingPunct="1">
              <a:spcBef>
                <a:spcPct val="50000"/>
              </a:spcBef>
              <a:buFont typeface="Wingdings" panose="05000000000000000000" pitchFamily="2" charset="2"/>
              <a:buChar char="à"/>
            </a:pPr>
            <a:r>
              <a:rPr lang="es-ES_tradnl" altLang="es-ES" sz="2000" b="1"/>
              <a:t>Producción orgánica</a:t>
            </a:r>
          </a:p>
          <a:p>
            <a:pPr lvl="2" eaLnBrk="1" hangingPunct="1">
              <a:spcBef>
                <a:spcPct val="50000"/>
              </a:spcBef>
              <a:buFont typeface="Wingdings" panose="05000000000000000000" pitchFamily="2" charset="2"/>
              <a:buChar char="à"/>
            </a:pPr>
            <a:r>
              <a:rPr lang="es-ES_tradnl" altLang="es-ES" sz="2000" b="1"/>
              <a:t>Materiales renovables</a:t>
            </a:r>
          </a:p>
          <a:p>
            <a:pPr lvl="2" eaLnBrk="1" hangingPunct="1">
              <a:spcBef>
                <a:spcPct val="50000"/>
              </a:spcBef>
              <a:buFont typeface="Wingdings" panose="05000000000000000000" pitchFamily="2" charset="2"/>
              <a:buChar char="à"/>
            </a:pPr>
            <a:r>
              <a:rPr lang="es-ES_tradnl" altLang="es-ES" sz="2000" b="1"/>
              <a:t>Protección d e la biodiversidad</a:t>
            </a:r>
            <a:endParaRPr lang="en-GB" altLang="es-ES" sz="20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608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Estrategia de Lisboa</a:t>
            </a:r>
            <a:endParaRPr lang="fr-FR" altLang="es-ES">
              <a:solidFill>
                <a:srgbClr val="990000"/>
              </a:solidFill>
            </a:endParaRPr>
          </a:p>
        </p:txBody>
      </p:sp>
      <p:sp>
        <p:nvSpPr>
          <p:cNvPr id="46084" name="Text Box 4"/>
          <p:cNvSpPr txBox="1">
            <a:spLocks noChangeArrowheads="1"/>
          </p:cNvSpPr>
          <p:nvPr/>
        </p:nvSpPr>
        <p:spPr bwMode="auto">
          <a:xfrm>
            <a:off x="457200" y="2344738"/>
            <a:ext cx="84582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à"/>
            </a:pPr>
            <a:r>
              <a:rPr lang="es-ES_tradnl" altLang="es-ES" sz="3600">
                <a:sym typeface="Wingdings" panose="05000000000000000000" pitchFamily="2" charset="2"/>
              </a:rPr>
              <a:t>Desvincular las ayudas de la producción</a:t>
            </a:r>
          </a:p>
          <a:p>
            <a:pPr eaLnBrk="1" hangingPunct="1">
              <a:spcBef>
                <a:spcPct val="50000"/>
              </a:spcBef>
              <a:buFont typeface="Wingdings" panose="05000000000000000000" pitchFamily="2" charset="2"/>
              <a:buChar char="à"/>
            </a:pPr>
            <a:r>
              <a:rPr lang="es-ES_tradnl" altLang="es-ES" sz="3600">
                <a:sym typeface="Wingdings" panose="05000000000000000000" pitchFamily="2" charset="2"/>
              </a:rPr>
              <a:t> Reforzar los recursos para desarrollo rural</a:t>
            </a:r>
            <a:endParaRPr lang="en-GB" altLang="es-ES" sz="3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710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47108"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27653" name="Rectangle 5"/>
          <p:cNvSpPr>
            <a:spLocks noChangeArrowheads="1"/>
          </p:cNvSpPr>
          <p:nvPr/>
        </p:nvSpPr>
        <p:spPr bwMode="auto">
          <a:xfrm>
            <a:off x="419100" y="1752600"/>
            <a:ext cx="83058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El 26 de junio de 2003, los ministros de Agricultura de la UE aprobaron una reforma en profundidad de la Política Agrícola Común (PAC). Esta reforma dará un giro absoluto al modo en que la UE apoya a su sector agrario.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La nueva PAC se centra en el consumidor y los contribuyentes, y da a los agricultores europeos </a:t>
            </a:r>
            <a:r>
              <a:rPr lang="en-GB" altLang="es-ES" sz="2400" b="1">
                <a:latin typeface="Verdana" panose="020B0604030504040204" pitchFamily="34" charset="0"/>
              </a:rPr>
              <a:t>libertad para producir lo que el mercado demande</a:t>
            </a:r>
            <a:r>
              <a:rPr lang="en-GB" altLang="es-ES" sz="2400">
                <a:latin typeface="Verdana" panose="020B0604030504040204" pitchFamily="34" charset="0"/>
              </a:rPr>
              <a:t>. La mayor parte de las </a:t>
            </a:r>
            <a:r>
              <a:rPr lang="en-GB" altLang="es-ES" sz="2400" b="1">
                <a:latin typeface="Verdana" panose="020B0604030504040204" pitchFamily="34" charset="0"/>
              </a:rPr>
              <a:t>subvenciones</a:t>
            </a:r>
            <a:r>
              <a:rPr lang="en-GB" altLang="es-ES" sz="2400">
                <a:latin typeface="Verdana" panose="020B0604030504040204" pitchFamily="34" charset="0"/>
              </a:rPr>
              <a:t> se abonarán </a:t>
            </a:r>
            <a:r>
              <a:rPr lang="en-GB" altLang="es-ES" sz="2400" b="1">
                <a:latin typeface="Verdana" panose="020B0604030504040204" pitchFamily="34" charset="0"/>
              </a:rPr>
              <a:t>con independencia de</a:t>
            </a:r>
            <a:r>
              <a:rPr lang="en-GB" altLang="es-ES" sz="2400">
                <a:latin typeface="Verdana" panose="020B0604030504040204" pitchFamily="34" charset="0"/>
              </a:rPr>
              <a:t> cuál sea </a:t>
            </a:r>
            <a:r>
              <a:rPr lang="en-GB" altLang="es-ES" sz="2400" b="1">
                <a:latin typeface="Verdana" panose="020B0604030504040204" pitchFamily="34" charset="0"/>
              </a:rPr>
              <a:t>el volumen de la producción</a:t>
            </a:r>
            <a:r>
              <a:rPr lang="en-GB" altLang="es-ES" sz="2400">
                <a:latin typeface="Verdan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checkerboard(across)">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checkerboard(across)">
                                      <p:cBhvr>
                                        <p:cTn id="12" dur="500"/>
                                        <p:tgtEl>
                                          <p:spTgt spid="27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813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48132"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28677" name="Rectangle 5"/>
          <p:cNvSpPr>
            <a:spLocks noChangeArrowheads="1"/>
          </p:cNvSpPr>
          <p:nvPr/>
        </p:nvSpPr>
        <p:spPr bwMode="auto">
          <a:xfrm>
            <a:off x="419100" y="1752600"/>
            <a:ext cx="830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A fin de impedir que se abandone la actividad de producción, los Estados miembros pueden optar por conservar una vinculación limitada entre las ayudas y la producción, bajo circunstancias bien definidas y dentro de unos límites claramente establecidos.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Estas nuevas "</a:t>
            </a:r>
            <a:r>
              <a:rPr lang="en-GB" altLang="es-ES" sz="2400" b="1">
                <a:latin typeface="Verdana" panose="020B0604030504040204" pitchFamily="34" charset="0"/>
              </a:rPr>
              <a:t>ayudas únicas por explotación</a:t>
            </a:r>
            <a:r>
              <a:rPr lang="en-GB" altLang="es-ES" sz="2400">
                <a:latin typeface="Verdana" panose="020B0604030504040204" pitchFamily="34" charset="0"/>
              </a:rPr>
              <a:t>" se vincularán al respeto del medio ambiente, la salubridad alimentaria y las normas sobre el bienestar animal. </a:t>
            </a:r>
          </a:p>
          <a:p>
            <a:pPr>
              <a:spcBef>
                <a:spcPct val="50000"/>
              </a:spcBef>
              <a:buFontTx/>
              <a:buNone/>
            </a:pPr>
            <a:endParaRPr lang="en-GB" altLang="es-ES"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7" dur="500"/>
                                        <p:tgtEl>
                                          <p:spTgt spid="286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checkerboard(across)">
                                      <p:cBhvr>
                                        <p:cTn id="12" dur="500"/>
                                        <p:tgtEl>
                                          <p:spTgt spid="286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915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49156"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29701" name="Rectangle 5"/>
          <p:cNvSpPr>
            <a:spLocks noChangeArrowheads="1"/>
          </p:cNvSpPr>
          <p:nvPr/>
        </p:nvSpPr>
        <p:spPr bwMode="auto">
          <a:xfrm>
            <a:off x="419100" y="1752600"/>
            <a:ext cx="83058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La aplicación de un planteamiento más exigente por lo que se refiere a la vinculación entre las ayudas y la producción, hará que los agricultores de la UE sean más competitivos y adopten </a:t>
            </a:r>
            <a:r>
              <a:rPr lang="en-GB" altLang="es-ES" sz="2400" b="1">
                <a:latin typeface="Verdana" panose="020B0604030504040204" pitchFamily="34" charset="0"/>
              </a:rPr>
              <a:t>una orientación más de mercado</a:t>
            </a:r>
            <a:r>
              <a:rPr lang="en-GB" altLang="es-ES" sz="2400">
                <a:latin typeface="Verdana" panose="020B0604030504040204" pitchFamily="34" charset="0"/>
              </a:rPr>
              <a:t>, sin por ello perder la necesaria estabilidad en los ingresos. Los agricultores dispondrán de más dinero para los programas de mejora del medio ambiente, de la calidad y del bienestar animal, gracias a la reducción de las ayudas directas a las explotaciones de mayor tamaño. </a:t>
            </a:r>
          </a:p>
          <a:p>
            <a:pPr>
              <a:spcBef>
                <a:spcPct val="50000"/>
              </a:spcBef>
              <a:buFontTx/>
              <a:buNone/>
            </a:pPr>
            <a:endParaRPr lang="en-GB" altLang="es-ES"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checkerboard(across)">
                                      <p:cBhvr>
                                        <p:cTn id="7" dur="500"/>
                                        <p:tgtEl>
                                          <p:spTgt spid="29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0179"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0180"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30725" name="Rectangle 5"/>
          <p:cNvSpPr>
            <a:spLocks noChangeArrowheads="1"/>
          </p:cNvSpPr>
          <p:nvPr/>
        </p:nvSpPr>
        <p:spPr bwMode="auto">
          <a:xfrm>
            <a:off x="419100" y="1752600"/>
            <a:ext cx="83058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El Consejo ha decidido también revisar las organizaciones de mercado de los sectores de los </a:t>
            </a:r>
            <a:r>
              <a:rPr lang="en-GB" altLang="es-ES" sz="2400" b="1">
                <a:latin typeface="Verdana" panose="020B0604030504040204" pitchFamily="34" charset="0"/>
              </a:rPr>
              <a:t>productos lácteos, el arroz, los cereales, el trigo duro, los forrajes desecados y los frutos de cáscara</a:t>
            </a:r>
            <a:r>
              <a:rPr lang="en-GB" altLang="es-ES" sz="2400">
                <a:latin typeface="Verdana" panose="020B0604030504040204" pitchFamily="34" charset="0"/>
              </a:rPr>
              <a:t>.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A fin de atenerse al estricto límite presupuestario establecido para la UE-25 hasta 2013, los ministros han acordado introducir un mecanismo de </a:t>
            </a:r>
            <a:r>
              <a:rPr lang="en-GB" altLang="es-ES" sz="2400" b="1">
                <a:latin typeface="Verdana" panose="020B0604030504040204" pitchFamily="34" charset="0"/>
              </a:rPr>
              <a:t>disciplina financiera. </a:t>
            </a:r>
            <a:endParaRPr lang="es-ES_tradnl" altLang="es-ES" sz="2400" b="1">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checkerboard(across)">
                                      <p:cBhvr>
                                        <p:cTn id="7" dur="500"/>
                                        <p:tgtEl>
                                          <p:spTgt spid="307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5">
                                            <p:txEl>
                                              <p:pRg st="1" end="1"/>
                                            </p:txEl>
                                          </p:spTgt>
                                        </p:tgtEl>
                                        <p:attrNameLst>
                                          <p:attrName>style.visibility</p:attrName>
                                        </p:attrNameLst>
                                      </p:cBhvr>
                                      <p:to>
                                        <p:strVal val="visible"/>
                                      </p:to>
                                    </p:set>
                                    <p:animEffect transition="in" filter="checkerboard(across)">
                                      <p:cBhvr>
                                        <p:cTn id="12" dur="500"/>
                                        <p:tgtEl>
                                          <p:spTgt spid="307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120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1204"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31749" name="Rectangle 5"/>
          <p:cNvSpPr>
            <a:spLocks noChangeArrowheads="1"/>
          </p:cNvSpPr>
          <p:nvPr/>
        </p:nvSpPr>
        <p:spPr bwMode="auto">
          <a:xfrm>
            <a:off x="419100" y="1752600"/>
            <a:ext cx="830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Esta reforma fortalecerá también las bazas de la UE en las actuales negociaciones comerciales en la OMC.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Los diversos aspectos de la reforma entrar</a:t>
            </a:r>
            <a:r>
              <a:rPr lang="es-ES_tradnl" altLang="es-ES" sz="2400">
                <a:latin typeface="Verdana" panose="020B0604030504040204" pitchFamily="34" charset="0"/>
              </a:rPr>
              <a:t>o</a:t>
            </a:r>
            <a:r>
              <a:rPr lang="en-GB" altLang="es-ES" sz="2400">
                <a:latin typeface="Verdana" panose="020B0604030504040204" pitchFamily="34" charset="0"/>
              </a:rPr>
              <a:t>n en vigor en 2004 y 2005. La ayuda única por explotación entr</a:t>
            </a:r>
            <a:r>
              <a:rPr lang="es-ES_tradnl" altLang="es-ES" sz="2400">
                <a:latin typeface="Verdana" panose="020B0604030504040204" pitchFamily="34" charset="0"/>
              </a:rPr>
              <a:t>ó</a:t>
            </a:r>
            <a:r>
              <a:rPr lang="en-GB" altLang="es-ES" sz="2400">
                <a:latin typeface="Verdana" panose="020B0604030504040204" pitchFamily="34" charset="0"/>
              </a:rPr>
              <a:t> en vigor en 2005.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Si algún Estado miembro precisa de un período adicional por las condiciones específicas de su agricultura, la ayuda única por explotación podrá entrar en aplicación en 2007, a más tardar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checkerboard(across)">
                                      <p:cBhvr>
                                        <p:cTn id="7" dur="500"/>
                                        <p:tgtEl>
                                          <p:spTgt spid="31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checkerboard(across)">
                                      <p:cBhvr>
                                        <p:cTn id="12" dur="500"/>
                                        <p:tgtEl>
                                          <p:spTgt spid="317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checkerboard(across)">
                                      <p:cBhvr>
                                        <p:cTn id="17" dur="500"/>
                                        <p:tgtEl>
                                          <p:spTgt spid="317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222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2228"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32773"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2774" name="Text Box 6"/>
          <p:cNvSpPr txBox="1">
            <a:spLocks noChangeArrowheads="1"/>
          </p:cNvSpPr>
          <p:nvPr/>
        </p:nvSpPr>
        <p:spPr bwMode="auto">
          <a:xfrm>
            <a:off x="990600" y="2895600"/>
            <a:ext cx="70866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una </a:t>
            </a:r>
            <a:r>
              <a:rPr lang="en-GB" altLang="es-ES" sz="2400" b="1">
                <a:latin typeface="Verdana" panose="020B0604030504040204" pitchFamily="34" charset="0"/>
              </a:rPr>
              <a:t>ayuda única por explotación</a:t>
            </a:r>
            <a:r>
              <a:rPr lang="en-GB" altLang="es-ES" sz="2400">
                <a:latin typeface="Verdana" panose="020B0604030504040204" pitchFamily="34" charset="0"/>
              </a:rPr>
              <a:t> para los agricultores de la UE, independiente de la producción. Podrá mantenerse, de forma limitada, un elemento de vinculación a la producción, a fin de evitar el abandono de la misma; </a:t>
            </a:r>
          </a:p>
          <a:p>
            <a:pPr eaLnBrk="1" hangingPunct="1">
              <a:spcBef>
                <a:spcPct val="50000"/>
              </a:spcBef>
              <a:buFontTx/>
              <a:buNone/>
            </a:pPr>
            <a:endParaRPr lang="en-GB" altLang="es-ES" sz="1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checkerboard(across)">
                                      <p:cBhvr>
                                        <p:cTn id="7" dur="500"/>
                                        <p:tgtEl>
                                          <p:spTgt spid="327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p:cTn id="12" dur="500" fill="hold"/>
                                        <p:tgtEl>
                                          <p:spTgt spid="32774"/>
                                        </p:tgtEl>
                                        <p:attrNameLst>
                                          <p:attrName>ppt_w</p:attrName>
                                        </p:attrNameLst>
                                      </p:cBhvr>
                                      <p:tavLst>
                                        <p:tav tm="0">
                                          <p:val>
                                            <p:fltVal val="0"/>
                                          </p:val>
                                        </p:tav>
                                        <p:tav tm="100000">
                                          <p:val>
                                            <p:strVal val="#ppt_w"/>
                                          </p:val>
                                        </p:tav>
                                      </p:tavLst>
                                    </p:anim>
                                    <p:anim calcmode="lin" valueType="num">
                                      <p:cBhvr>
                                        <p:cTn id="13" dur="500" fill="hold"/>
                                        <p:tgtEl>
                                          <p:spTgt spid="327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autoUpdateAnimBg="0"/>
      <p:bldP spid="3277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325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3252"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53253"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3798" name="Text Box 6"/>
          <p:cNvSpPr txBox="1">
            <a:spLocks noChangeArrowheads="1"/>
          </p:cNvSpPr>
          <p:nvPr/>
        </p:nvSpPr>
        <p:spPr bwMode="auto">
          <a:xfrm>
            <a:off x="990600" y="2895600"/>
            <a:ext cx="7086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vinculación de las ayudas al cumplimiento de las normas en materia de </a:t>
            </a:r>
            <a:r>
              <a:rPr lang="en-GB" altLang="es-ES" sz="2400" b="1">
                <a:latin typeface="Verdana" panose="020B0604030504040204" pitchFamily="34" charset="0"/>
              </a:rPr>
              <a:t>medio ambiente, salubridad de los alimentos, sanidad animal y vegetal y bienestar de los animales</a:t>
            </a:r>
            <a:r>
              <a:rPr lang="en-GB" altLang="es-ES" sz="2400">
                <a:latin typeface="Verdana" panose="020B0604030504040204" pitchFamily="34" charset="0"/>
              </a:rPr>
              <a:t>, así como a la condición de mantener las tierras agrarias en buenas condiciones agronómicas y ambientales («</a:t>
            </a:r>
            <a:r>
              <a:rPr lang="en-GB" altLang="es-ES" sz="2400" b="1">
                <a:latin typeface="Verdana" panose="020B0604030504040204" pitchFamily="34" charset="0"/>
              </a:rPr>
              <a:t>condicionalidad</a:t>
            </a:r>
            <a:r>
              <a:rPr lang="en-GB" altLang="es-ES" sz="2400">
                <a:latin typeface="Verdana" panose="020B0604030504040204" pitchFamily="34" charset="0"/>
              </a:rPr>
              <a:t>»); </a:t>
            </a:r>
            <a:endParaRPr lang="en-GB" altLang="es-ES" sz="1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23728" y="260648"/>
            <a:ext cx="6408712" cy="369332"/>
          </a:xfrm>
          <a:prstGeom prst="rect">
            <a:avLst/>
          </a:prstGeom>
          <a:noFill/>
        </p:spPr>
        <p:txBody>
          <a:bodyPr wrap="square" rtlCol="0">
            <a:spAutoFit/>
          </a:bodyPr>
          <a:lstStyle/>
          <a:p>
            <a:r>
              <a:rPr lang="es-ES" dirty="0" smtClean="0"/>
              <a:t>Tamaño medio de las explotaciones agrarias (ha)</a:t>
            </a:r>
            <a:endParaRPr lang="es-ES" dirty="0"/>
          </a:p>
        </p:txBody>
      </p:sp>
      <p:graphicFrame>
        <p:nvGraphicFramePr>
          <p:cNvPr id="4" name="Gráfico 3"/>
          <p:cNvGraphicFramePr>
            <a:graphicFrameLocks/>
          </p:cNvGraphicFramePr>
          <p:nvPr>
            <p:extLst>
              <p:ext uri="{D42A27DB-BD31-4B8C-83A1-F6EECF244321}">
                <p14:modId xmlns:p14="http://schemas.microsoft.com/office/powerpoint/2010/main" val="3835725155"/>
              </p:ext>
            </p:extLst>
          </p:nvPr>
        </p:nvGraphicFramePr>
        <p:xfrm>
          <a:off x="539552" y="692696"/>
          <a:ext cx="7992888" cy="6165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8702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427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4276"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54277"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4822" name="Text Box 6"/>
          <p:cNvSpPr txBox="1">
            <a:spLocks noChangeArrowheads="1"/>
          </p:cNvSpPr>
          <p:nvPr/>
        </p:nvSpPr>
        <p:spPr bwMode="auto">
          <a:xfrm>
            <a:off x="990600" y="2895600"/>
            <a:ext cx="70866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una </a:t>
            </a:r>
            <a:r>
              <a:rPr lang="en-GB" altLang="es-ES" sz="2400" b="1">
                <a:latin typeface="Verdana" panose="020B0604030504040204" pitchFamily="34" charset="0"/>
              </a:rPr>
              <a:t>política de desarrollo rural reforzada</a:t>
            </a:r>
            <a:r>
              <a:rPr lang="en-GB" altLang="es-ES" sz="2400">
                <a:latin typeface="Verdana" panose="020B0604030504040204" pitchFamily="34" charset="0"/>
              </a:rPr>
              <a:t>, lo que supone más fondos de la UE y nuevas medidas para promover la protección del medio ambiente, la calidad y el bienestar animal, y ayudar a los agricultores a cumplir las normas de la UE en relación con la producción, a partir de 2005; </a:t>
            </a:r>
          </a:p>
          <a:p>
            <a:pPr>
              <a:spcBef>
                <a:spcPct val="50000"/>
              </a:spcBef>
            </a:pPr>
            <a:endParaRPr lang="en-GB" altLang="es-E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p:cTn id="7" dur="500" fill="hold"/>
                                        <p:tgtEl>
                                          <p:spTgt spid="34822"/>
                                        </p:tgtEl>
                                        <p:attrNameLst>
                                          <p:attrName>ppt_w</p:attrName>
                                        </p:attrNameLst>
                                      </p:cBhvr>
                                      <p:tavLst>
                                        <p:tav tm="0">
                                          <p:val>
                                            <p:fltVal val="0"/>
                                          </p:val>
                                        </p:tav>
                                        <p:tav tm="100000">
                                          <p:val>
                                            <p:strVal val="#ppt_w"/>
                                          </p:val>
                                        </p:tav>
                                      </p:tavLst>
                                    </p:anim>
                                    <p:anim calcmode="lin" valueType="num">
                                      <p:cBhvr>
                                        <p:cTn id="8" dur="500" fill="hold"/>
                                        <p:tgtEl>
                                          <p:spTgt spid="348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5299"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5300"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55301"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5846" name="Text Box 6"/>
          <p:cNvSpPr txBox="1">
            <a:spLocks noChangeArrowheads="1"/>
          </p:cNvSpPr>
          <p:nvPr/>
        </p:nvSpPr>
        <p:spPr bwMode="auto">
          <a:xfrm>
            <a:off x="990600" y="2895600"/>
            <a:ext cx="708660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una reducción de las ayudas directas ("</a:t>
            </a:r>
            <a:r>
              <a:rPr lang="en-GB" altLang="es-ES" sz="2400" b="1">
                <a:latin typeface="Verdana" panose="020B0604030504040204" pitchFamily="34" charset="0"/>
              </a:rPr>
              <a:t>modulación</a:t>
            </a:r>
            <a:r>
              <a:rPr lang="en-GB" altLang="es-ES" sz="2400">
                <a:latin typeface="Verdana" panose="020B0604030504040204" pitchFamily="34" charset="0"/>
              </a:rPr>
              <a:t>") a las explotaciones de mayor tamaño, a fin de financiar las nuevas medidas de desarrollo rural; </a:t>
            </a:r>
          </a:p>
          <a:p>
            <a:pPr>
              <a:spcBef>
                <a:spcPct val="50000"/>
              </a:spcBef>
            </a:pPr>
            <a:r>
              <a:rPr lang="en-GB" altLang="es-ES" sz="2400">
                <a:latin typeface="Verdana" panose="020B0604030504040204" pitchFamily="34" charset="0"/>
              </a:rPr>
              <a:t>un mecanismo de </a:t>
            </a:r>
            <a:r>
              <a:rPr lang="en-GB" altLang="es-ES" sz="2400" b="1">
                <a:latin typeface="Verdana" panose="020B0604030504040204" pitchFamily="34" charset="0"/>
              </a:rPr>
              <a:t>disciplina financiera</a:t>
            </a:r>
            <a:r>
              <a:rPr lang="en-GB" altLang="es-ES" sz="2400">
                <a:latin typeface="Verdana" panose="020B0604030504040204" pitchFamily="34" charset="0"/>
              </a:rPr>
              <a:t> que garantice que el presupuesto agrario fijado hasta 2013 no sea sobrepasado; </a:t>
            </a:r>
          </a:p>
          <a:p>
            <a:pPr>
              <a:spcBef>
                <a:spcPct val="50000"/>
              </a:spcBef>
            </a:pPr>
            <a:endParaRPr lang="en-GB" altLang="es-E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fltVal val="0"/>
                                          </p:val>
                                        </p:tav>
                                        <p:tav tm="100000">
                                          <p:val>
                                            <p:strVal val="#ppt_w"/>
                                          </p:val>
                                        </p:tav>
                                      </p:tavLst>
                                    </p:anim>
                                    <p:anim calcmode="lin" valueType="num">
                                      <p:cBhvr>
                                        <p:cTn id="8" dur="500" fill="hold"/>
                                        <p:tgtEl>
                                          <p:spTgt spid="358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632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6324"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56325"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6870" name="Text Box 6"/>
          <p:cNvSpPr txBox="1">
            <a:spLocks noChangeArrowheads="1"/>
          </p:cNvSpPr>
          <p:nvPr/>
        </p:nvSpPr>
        <p:spPr bwMode="auto">
          <a:xfrm>
            <a:off x="990600" y="2895600"/>
            <a:ext cx="7086600" cy="404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revisión de la política de mercado de la PAC: </a:t>
            </a:r>
          </a:p>
          <a:p>
            <a:pPr>
              <a:spcBef>
                <a:spcPct val="50000"/>
              </a:spcBef>
            </a:pPr>
            <a:r>
              <a:rPr lang="en-GB" altLang="es-ES" sz="1800" u="sng">
                <a:latin typeface="Verdana" panose="020B0604030504040204" pitchFamily="34" charset="0"/>
              </a:rPr>
              <a:t>recortes asimétricos</a:t>
            </a:r>
            <a:r>
              <a:rPr lang="en-GB" altLang="es-ES" sz="1800">
                <a:latin typeface="Verdana" panose="020B0604030504040204" pitchFamily="34" charset="0"/>
              </a:rPr>
              <a:t> en el sector lácteo: </a:t>
            </a:r>
            <a:r>
              <a:rPr lang="es-ES_tradnl" altLang="es-ES" sz="1800">
                <a:latin typeface="Verdana" panose="020B0604030504040204" pitchFamily="34" charset="0"/>
              </a:rPr>
              <a:t>reducción d</a:t>
            </a:r>
            <a:r>
              <a:rPr lang="en-GB" altLang="es-ES" sz="1800">
                <a:latin typeface="Verdana" panose="020B0604030504040204" pitchFamily="34" charset="0"/>
              </a:rPr>
              <a:t>el precio de intervención de la mantequilla en un 25% en cuatro años, </a:t>
            </a:r>
            <a:r>
              <a:rPr lang="es-ES_tradnl" altLang="es-ES" sz="1800">
                <a:latin typeface="Verdana" panose="020B0604030504040204" pitchFamily="34" charset="0"/>
              </a:rPr>
              <a:t>reducción d</a:t>
            </a:r>
            <a:r>
              <a:rPr lang="en-GB" altLang="es-ES" sz="1800">
                <a:latin typeface="Verdana" panose="020B0604030504040204" pitchFamily="34" charset="0"/>
              </a:rPr>
              <a:t>el precio de intervención de la leche en polvo desnatada, del 15% en tres años</a:t>
            </a:r>
            <a:endParaRPr lang="es-ES_tradnl" altLang="es-ES" sz="1800">
              <a:latin typeface="Verdana" panose="020B0604030504040204" pitchFamily="34" charset="0"/>
            </a:endParaRPr>
          </a:p>
          <a:p>
            <a:pPr>
              <a:spcBef>
                <a:spcPct val="50000"/>
              </a:spcBef>
            </a:pPr>
            <a:r>
              <a:rPr lang="en-GB" altLang="es-ES" sz="1800" u="sng">
                <a:latin typeface="Verdana" panose="020B0604030504040204" pitchFamily="34" charset="0"/>
              </a:rPr>
              <a:t>reducción de los incrementos mensuales</a:t>
            </a:r>
            <a:r>
              <a:rPr lang="en-GB" altLang="es-ES" sz="1800">
                <a:latin typeface="Verdana" panose="020B0604030504040204" pitchFamily="34" charset="0"/>
              </a:rPr>
              <a:t> en el sector de los cereales en un 50% y mantenimiento del actual precio de intervención;</a:t>
            </a:r>
            <a:r>
              <a:rPr lang="en-GB" altLang="es-ES" sz="2000">
                <a:latin typeface="Verdana" panose="020B0604030504040204" pitchFamily="34" charset="0"/>
              </a:rPr>
              <a:t> </a:t>
            </a:r>
          </a:p>
          <a:p>
            <a:pPr>
              <a:spcBef>
                <a:spcPct val="50000"/>
              </a:spcBef>
            </a:pPr>
            <a:r>
              <a:rPr lang="en-GB" altLang="es-ES" sz="1800" u="sng">
                <a:latin typeface="Verdana" panose="020B0604030504040204" pitchFamily="34" charset="0"/>
              </a:rPr>
              <a:t>reformas en los sectores</a:t>
            </a:r>
            <a:r>
              <a:rPr lang="en-GB" altLang="es-ES" sz="1800">
                <a:latin typeface="Verdana" panose="020B0604030504040204" pitchFamily="34" charset="0"/>
              </a:rPr>
              <a:t> del arroz, el trigo duro, los frutos de cáscara, las patatas de fécula y los forrajes desecados.</a:t>
            </a:r>
            <a:r>
              <a:rPr lang="en-GB" altLang="es-ES" sz="2000">
                <a:latin typeface="Verdan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ppt_w</p:attrName>
                                        </p:attrNameLst>
                                      </p:cBhvr>
                                      <p:tavLst>
                                        <p:tav tm="0">
                                          <p:val>
                                            <p:fltVal val="0"/>
                                          </p:val>
                                        </p:tav>
                                        <p:tav tm="100000">
                                          <p:val>
                                            <p:strVal val="#ppt_w"/>
                                          </p:val>
                                        </p:tav>
                                      </p:tavLst>
                                    </p:anim>
                                    <p:anim calcmode="lin" valueType="num">
                                      <p:cBhvr>
                                        <p:cTn id="8" dur="500" fill="hold"/>
                                        <p:tgtEl>
                                          <p:spTgt spid="368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734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25604" name="Text Box 4"/>
          <p:cNvSpPr txBox="1">
            <a:spLocks noChangeArrowheads="1"/>
          </p:cNvSpPr>
          <p:nvPr/>
        </p:nvSpPr>
        <p:spPr bwMode="auto">
          <a:xfrm>
            <a:off x="914400" y="1676400"/>
            <a:ext cx="73914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2400" i="1"/>
              <a:t>Prioridades de la UE para el desarrollo rural:</a:t>
            </a:r>
          </a:p>
          <a:p>
            <a:pPr eaLnBrk="1" hangingPunct="1">
              <a:spcBef>
                <a:spcPct val="50000"/>
              </a:spcBef>
            </a:pPr>
            <a:r>
              <a:rPr lang="es-ES_tradnl" altLang="es-ES" sz="2400"/>
              <a:t> </a:t>
            </a:r>
            <a:r>
              <a:rPr lang="es-ES_tradnl" altLang="es-ES" sz="2000"/>
              <a:t>Ayudar a la adaptación a la competencia</a:t>
            </a:r>
          </a:p>
          <a:p>
            <a:pPr eaLnBrk="1" hangingPunct="1">
              <a:spcBef>
                <a:spcPct val="50000"/>
              </a:spcBef>
            </a:pPr>
            <a:r>
              <a:rPr lang="es-ES_tradnl" altLang="es-ES" sz="2000"/>
              <a:t> Promover nuevas formas de vender en mercados competitivos</a:t>
            </a:r>
          </a:p>
          <a:p>
            <a:pPr eaLnBrk="1" hangingPunct="1">
              <a:spcBef>
                <a:spcPct val="50000"/>
              </a:spcBef>
            </a:pPr>
            <a:r>
              <a:rPr lang="es-ES_tradnl" altLang="es-ES" sz="2000"/>
              <a:t> Elevar las tasas de empleo y actividad económica</a:t>
            </a:r>
          </a:p>
          <a:p>
            <a:pPr eaLnBrk="1" hangingPunct="1">
              <a:spcBef>
                <a:spcPct val="50000"/>
              </a:spcBef>
            </a:pPr>
            <a:r>
              <a:rPr lang="es-ES_tradnl" altLang="es-ES" sz="2000"/>
              <a:t> Promover el desarrollo de microempresas</a:t>
            </a:r>
          </a:p>
          <a:p>
            <a:pPr eaLnBrk="1" hangingPunct="1">
              <a:spcBef>
                <a:spcPct val="50000"/>
              </a:spcBef>
            </a:pPr>
            <a:r>
              <a:rPr lang="es-ES_tradnl" altLang="es-ES" sz="2000"/>
              <a:t> Facilitar la innovación y la puesta en marcha de la I+D</a:t>
            </a:r>
          </a:p>
          <a:p>
            <a:pPr eaLnBrk="1" hangingPunct="1">
              <a:spcBef>
                <a:spcPct val="50000"/>
              </a:spcBef>
            </a:pPr>
            <a:r>
              <a:rPr lang="es-ES_tradnl" altLang="es-ES" sz="2000"/>
              <a:t> Fomentar el dinamismo empresarial</a:t>
            </a:r>
          </a:p>
          <a:p>
            <a:pPr eaLnBrk="1" hangingPunct="1">
              <a:spcBef>
                <a:spcPct val="50000"/>
              </a:spcBef>
            </a:pPr>
            <a:r>
              <a:rPr lang="es-ES_tradnl" altLang="es-ES" sz="2000"/>
              <a:t> Mejorar la gestión de procesos en la cadena agroalimentaria</a:t>
            </a:r>
          </a:p>
          <a:p>
            <a:pPr eaLnBrk="1" hangingPunct="1">
              <a:spcBef>
                <a:spcPct val="50000"/>
              </a:spcBef>
            </a:pPr>
            <a:r>
              <a:rPr lang="es-ES_tradnl" altLang="es-ES" sz="2000"/>
              <a:t> Estimular el uso de las TIC</a:t>
            </a:r>
          </a:p>
          <a:p>
            <a:pPr eaLnBrk="1" hangingPunct="1">
              <a:spcBef>
                <a:spcPct val="50000"/>
              </a:spcBef>
            </a:pPr>
            <a:r>
              <a:rPr lang="es-ES_tradnl" altLang="es-ES" sz="2000"/>
              <a:t> Generar oportunidades de empleo a través de la mejora de las infraestructuras locales y la gestión medioambiental del suelo</a:t>
            </a:r>
            <a:endParaRPr lang="en-GB" altLang="es-E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60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5604">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560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837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40964" name="Text Box 4"/>
          <p:cNvSpPr txBox="1">
            <a:spLocks noChangeArrowheads="1"/>
          </p:cNvSpPr>
          <p:nvPr/>
        </p:nvSpPr>
        <p:spPr bwMode="auto">
          <a:xfrm>
            <a:off x="914400" y="1676400"/>
            <a:ext cx="7391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i="1"/>
              <a:t>Como puede el desarrollo rural contribuir a lograr los objetivos de la Agenda de Lisboa:</a:t>
            </a:r>
          </a:p>
          <a:p>
            <a:pPr eaLnBrk="1" hangingPunct="1">
              <a:spcBef>
                <a:spcPct val="50000"/>
              </a:spcBef>
            </a:pPr>
            <a:r>
              <a:rPr lang="es-ES_tradnl" altLang="es-ES" sz="2400"/>
              <a:t> Invirtiendo  en la Sociedad de la Información y desarrollo de las TIC</a:t>
            </a:r>
          </a:p>
          <a:p>
            <a:pPr eaLnBrk="1" hangingPunct="1">
              <a:spcBef>
                <a:spcPct val="50000"/>
              </a:spcBef>
            </a:pPr>
            <a:r>
              <a:rPr lang="es-ES_tradnl" altLang="es-ES" sz="2400"/>
              <a:t> Facilitando la innovación en la cadena de producción</a:t>
            </a:r>
          </a:p>
          <a:p>
            <a:pPr eaLnBrk="1" hangingPunct="1">
              <a:spcBef>
                <a:spcPct val="50000"/>
              </a:spcBef>
            </a:pPr>
            <a:r>
              <a:rPr lang="es-ES_tradnl" altLang="es-ES" sz="2400"/>
              <a:t> Mediante la Cooperación en I+D</a:t>
            </a:r>
          </a:p>
          <a:p>
            <a:pPr eaLnBrk="1" hangingPunct="1">
              <a:spcBef>
                <a:spcPct val="50000"/>
              </a:spcBef>
            </a:pPr>
            <a:r>
              <a:rPr lang="es-ES_tradnl" altLang="es-ES" sz="2400"/>
              <a:t> Cooperación público/privado</a:t>
            </a:r>
          </a:p>
          <a:p>
            <a:pPr eaLnBrk="1" hangingPunct="1">
              <a:spcBef>
                <a:spcPct val="50000"/>
              </a:spcBef>
            </a:pPr>
            <a:r>
              <a:rPr lang="es-ES_tradnl" altLang="es-ES" sz="2400"/>
              <a:t>Incrementando la competitividad</a:t>
            </a:r>
          </a:p>
          <a:p>
            <a:pPr eaLnBrk="1" hangingPunct="1">
              <a:spcBef>
                <a:spcPct val="50000"/>
              </a:spcBef>
            </a:pPr>
            <a:r>
              <a:rPr lang="es-ES_tradnl" altLang="es-ES" sz="2400"/>
              <a:t>Creando empleo y diversificación de actividades rurales</a:t>
            </a:r>
            <a:endParaRPr lang="en-GB" altLang="es-E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6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939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2" name="Rectángulo 1"/>
          <p:cNvSpPr/>
          <p:nvPr/>
        </p:nvSpPr>
        <p:spPr>
          <a:xfrm>
            <a:off x="395288" y="1916113"/>
            <a:ext cx="8443912" cy="4524375"/>
          </a:xfrm>
          <a:prstGeom prst="rect">
            <a:avLst/>
          </a:prstGeom>
        </p:spPr>
        <p:txBody>
          <a:bodyPr>
            <a:spAutoFit/>
          </a:bodyPr>
          <a:lstStyle/>
          <a:p>
            <a:pPr>
              <a:defRPr/>
            </a:pPr>
            <a:r>
              <a:rPr lang="es-ES" sz="2400" dirty="0"/>
              <a:t>La política agrícola de la UE ha evolucionado considerablemente en las últimas décadas para ayudar a los agricultores a hacer frente a nuevos retos y adaptarse a la evolución de las actitudes ciudadanas. Las sucesivas reformas han llevado a los agricultores a basar su producción en la </a:t>
            </a:r>
            <a:r>
              <a:rPr lang="es-ES" sz="2400" b="1" dirty="0"/>
              <a:t>demanda del mercado</a:t>
            </a:r>
            <a:r>
              <a:rPr lang="es-ES" sz="2400" dirty="0"/>
              <a:t> y no en las decisiones venidas de Bruselas.</a:t>
            </a:r>
          </a:p>
          <a:p>
            <a:pPr>
              <a:defRPr/>
            </a:pPr>
            <a:r>
              <a:rPr lang="es-ES" sz="2400" dirty="0"/>
              <a:t>Las reformas más recientes (2013) inclinaron las prioridades hacia:</a:t>
            </a:r>
          </a:p>
          <a:p>
            <a:pPr marL="342900" indent="-342900">
              <a:buFont typeface="Arial" panose="020B0604020202020204" pitchFamily="34" charset="0"/>
              <a:buChar char="•"/>
              <a:defRPr/>
            </a:pPr>
            <a:r>
              <a:rPr lang="es-ES" sz="2400" dirty="0"/>
              <a:t>las prácticas agrarias más sostenibles</a:t>
            </a:r>
          </a:p>
          <a:p>
            <a:pPr marL="342900" indent="-342900">
              <a:buFont typeface="Arial" panose="020B0604020202020204" pitchFamily="34" charset="0"/>
              <a:buChar char="•"/>
              <a:defRPr/>
            </a:pPr>
            <a:r>
              <a:rPr lang="es-ES" sz="2400" dirty="0"/>
              <a:t>la investigación y la divulgación de los conocimientos</a:t>
            </a:r>
          </a:p>
          <a:p>
            <a:pPr marL="342900" indent="-342900">
              <a:buFont typeface="Arial" panose="020B0604020202020204" pitchFamily="34" charset="0"/>
              <a:buChar char="•"/>
              <a:defRPr/>
            </a:pPr>
            <a:r>
              <a:rPr lang="es-ES" sz="2400" dirty="0"/>
              <a:t>un sistema más justo de ayudas a los agricultores</a:t>
            </a:r>
          </a:p>
          <a:p>
            <a:pPr marL="342900" indent="-342900">
              <a:buFont typeface="Arial" panose="020B0604020202020204" pitchFamily="34" charset="0"/>
              <a:buChar char="•"/>
              <a:defRPr/>
            </a:pPr>
            <a:r>
              <a:rPr lang="es-ES" sz="2400" dirty="0"/>
              <a:t>una posición más fuerte de los agricultores en la cadena alimentaria.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60419"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2" name="Rectángulo 1"/>
          <p:cNvSpPr/>
          <p:nvPr/>
        </p:nvSpPr>
        <p:spPr>
          <a:xfrm>
            <a:off x="395288" y="1916113"/>
            <a:ext cx="8443912" cy="4710112"/>
          </a:xfrm>
          <a:prstGeom prst="rect">
            <a:avLst/>
          </a:prstGeom>
        </p:spPr>
        <p:txBody>
          <a:bodyPr>
            <a:spAutoFit/>
          </a:bodyPr>
          <a:lstStyle/>
          <a:p>
            <a:pPr>
              <a:defRPr/>
            </a:pPr>
            <a:r>
              <a:rPr lang="es-ES" sz="2000" dirty="0"/>
              <a:t>Otras metas importantes son:</a:t>
            </a:r>
          </a:p>
          <a:p>
            <a:pPr marL="342900" indent="-342900">
              <a:buFont typeface="Arial" panose="020B0604020202020204" pitchFamily="34" charset="0"/>
              <a:buChar char="•"/>
              <a:defRPr/>
            </a:pPr>
            <a:r>
              <a:rPr lang="es-ES" sz="2000" dirty="0"/>
              <a:t>Ayudar a los consumidores a elegir sus alimentos con conocimiento de causa gracias a </a:t>
            </a:r>
            <a:r>
              <a:rPr lang="es-ES" sz="2000" b="1" dirty="0"/>
              <a:t>sistemas de etiquetado de calidad de la UE</a:t>
            </a:r>
            <a:r>
              <a:rPr lang="es-ES" sz="2000" dirty="0"/>
              <a:t> que, al indicar el origen geográfico y el uso de ingredientes o métodos tradicionales (incluida la producción ecológica) también hacen que los productos agrícolas europeos sean </a:t>
            </a:r>
            <a:r>
              <a:rPr lang="es-ES" sz="2000" b="1" dirty="0"/>
              <a:t>competitivos en los mercados mundiales</a:t>
            </a:r>
            <a:r>
              <a:rPr lang="es-ES" sz="2000" dirty="0"/>
              <a:t>.</a:t>
            </a:r>
          </a:p>
          <a:p>
            <a:pPr marL="342900" indent="-342900">
              <a:buFont typeface="Arial" panose="020B0604020202020204" pitchFamily="34" charset="0"/>
              <a:buChar char="•"/>
              <a:defRPr/>
            </a:pPr>
            <a:r>
              <a:rPr lang="es-ES" sz="2000" dirty="0"/>
              <a:t>Fomentar la </a:t>
            </a:r>
            <a:r>
              <a:rPr lang="es-ES" sz="2000" b="1" dirty="0"/>
              <a:t>innovación en la agricultura y la transformación de alimentos</a:t>
            </a:r>
            <a:r>
              <a:rPr lang="es-ES" sz="2000" dirty="0"/>
              <a:t>, con la ayuda de proyectos de investigación europeos, para incrementar la productividad y reducir el impacto medioambiental (aprovechando, por ejemplo, los subproductos y los residuos de las cosechas para producir energía).</a:t>
            </a:r>
          </a:p>
          <a:p>
            <a:pPr marL="342900" indent="-342900">
              <a:buFont typeface="Arial" panose="020B0604020202020204" pitchFamily="34" charset="0"/>
              <a:buChar char="•"/>
              <a:defRPr/>
            </a:pPr>
            <a:r>
              <a:rPr lang="es-ES" sz="2000" dirty="0"/>
              <a:t>Impulsar las </a:t>
            </a:r>
            <a:r>
              <a:rPr lang="es-ES" sz="2000" b="1" dirty="0"/>
              <a:t>relaciones comerciales justas con los países en desarrollo</a:t>
            </a:r>
            <a:r>
              <a:rPr lang="es-ES" sz="2000" dirty="0"/>
              <a:t>, suspendiendo las subvenciones a las exportaciones de productos agrícolas europeos y facilitando las exportaciones con destino a la UE desde esos países.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6144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61444" name="Rectángulo 1"/>
          <p:cNvSpPr>
            <a:spLocks noChangeArrowheads="1"/>
          </p:cNvSpPr>
          <p:nvPr/>
        </p:nvSpPr>
        <p:spPr bwMode="auto">
          <a:xfrm>
            <a:off x="395288" y="1916113"/>
            <a:ext cx="844391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s-ES" altLang="es-ES" sz="2400" b="1"/>
              <a:t>Retos futuros</a:t>
            </a:r>
          </a:p>
          <a:p>
            <a:r>
              <a:rPr lang="es-ES" altLang="es-ES" sz="2400"/>
              <a:t>La </a:t>
            </a:r>
            <a:r>
              <a:rPr lang="es-ES" altLang="es-ES" sz="2400" b="1"/>
              <a:t>producción mundial de alimentos deberá duplicarse</a:t>
            </a:r>
            <a:r>
              <a:rPr lang="es-ES" altLang="es-ES" sz="2400"/>
              <a:t> de aquí a 2050 para hacer frente al crecimiento de la población y al aumento del consumo de productos animales entre las personas que cuentan con más medios. </a:t>
            </a:r>
          </a:p>
          <a:p>
            <a:r>
              <a:rPr lang="es-ES" altLang="es-ES" sz="2400"/>
              <a:t>Además, habrá que abordar las repercusiones del </a:t>
            </a:r>
            <a:r>
              <a:rPr lang="es-ES" altLang="es-ES" sz="2400" b="1"/>
              <a:t>cambio climático</a:t>
            </a:r>
            <a:r>
              <a:rPr lang="es-ES" altLang="es-ES" sz="2400"/>
              <a:t> (pérdida de biodiversidad, deterioro de la calidad del suelo y del agua, etc.)</a:t>
            </a:r>
          </a:p>
          <a:p>
            <a:r>
              <a:rPr lang="es-ES" altLang="es-ES" sz="2400"/>
              <a:t>La política perseguida por al UE tiende a  </a:t>
            </a:r>
            <a:r>
              <a:rPr lang="es-ES" altLang="es-ES" sz="2400" b="1"/>
              <a:t>asesorar a los agricultores sobre la inversión y la innovación</a:t>
            </a:r>
            <a:r>
              <a:rPr lang="es-ES" altLang="es-ES" sz="2400"/>
              <a:t> necesarias para realizar esas tareas.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6144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2" name="Rectángulo 1"/>
          <p:cNvSpPr/>
          <p:nvPr/>
        </p:nvSpPr>
        <p:spPr>
          <a:xfrm>
            <a:off x="152400" y="1916832"/>
            <a:ext cx="8839200" cy="3693319"/>
          </a:xfrm>
          <a:prstGeom prst="rect">
            <a:avLst/>
          </a:prstGeom>
        </p:spPr>
        <p:txBody>
          <a:bodyPr wrap="square">
            <a:spAutoFit/>
          </a:bodyPr>
          <a:lstStyle/>
          <a:p>
            <a:r>
              <a:rPr lang="es-ES" b="1" dirty="0"/>
              <a:t> Calendario de la reforma de la PAC  </a:t>
            </a:r>
            <a:endParaRPr lang="es-ES" b="1" dirty="0" smtClean="0"/>
          </a:p>
          <a:p>
            <a:r>
              <a:rPr lang="es-ES" b="1" dirty="0" smtClean="0"/>
              <a:t> </a:t>
            </a:r>
          </a:p>
          <a:p>
            <a:pPr marL="285750" indent="-285750">
              <a:buFont typeface="Arial" panose="020B0604020202020204" pitchFamily="34" charset="0"/>
              <a:buChar char="•"/>
            </a:pPr>
            <a:r>
              <a:rPr lang="es-ES" b="1" dirty="0"/>
              <a:t>Junio de 2018    El 1 de junio de 2018, la Comisión Europea presentó propuestas legislativas para la reforma de la PAC</a:t>
            </a:r>
            <a:endParaRPr lang="en-US" dirty="0"/>
          </a:p>
          <a:p>
            <a:pPr marL="285750" indent="-285750">
              <a:buFont typeface="Arial" panose="020B0604020202020204" pitchFamily="34" charset="0"/>
              <a:buChar char="•"/>
            </a:pPr>
            <a:r>
              <a:rPr lang="es-ES" b="1" dirty="0"/>
              <a:t>Noviembre de 2020    El Parlamento Europeo y el Consejo de la UE acordaron sus respectivas posiciones negociadoras en octubre de 2020, lo que permitió que el 10 de noviembre se celebrara el primer "</a:t>
            </a:r>
            <a:r>
              <a:rPr lang="es-ES" b="1" dirty="0" err="1"/>
              <a:t>trílogo</a:t>
            </a:r>
            <a:r>
              <a:rPr lang="es-ES" b="1" dirty="0"/>
              <a:t>" entre las tres instituciones.    </a:t>
            </a:r>
          </a:p>
          <a:p>
            <a:pPr marL="285750" indent="-285750">
              <a:buFont typeface="Arial" panose="020B0604020202020204" pitchFamily="34" charset="0"/>
              <a:buChar char="•"/>
            </a:pPr>
            <a:r>
              <a:rPr lang="es-ES" b="1" dirty="0"/>
              <a:t>Junio de 2021    Tras una serie de diálogos a tres bandas, el 25 de junio de 2021 se alcanza un acuerdo político provisional sobre la reforma de la PAC.    </a:t>
            </a:r>
          </a:p>
          <a:p>
            <a:pPr marL="285750" indent="-285750">
              <a:buFont typeface="Arial" panose="020B0604020202020204" pitchFamily="34" charset="0"/>
              <a:buChar char="•"/>
            </a:pPr>
            <a:r>
              <a:rPr lang="es-ES" b="1" dirty="0" smtClean="0"/>
              <a:t>Diciembre </a:t>
            </a:r>
            <a:r>
              <a:rPr lang="es-ES" b="1" dirty="0"/>
              <a:t>de 2021    El 2 de diciembre de 2021 se adopta formalmente el acuerdo sobre la reforma de la Política Agrícola Común (PAC). </a:t>
            </a:r>
            <a:r>
              <a:rPr lang="es-ES" b="1" dirty="0" smtClean="0"/>
              <a:t> Antes </a:t>
            </a:r>
            <a:r>
              <a:rPr lang="es-ES" b="1" dirty="0"/>
              <a:t>del 31 de diciembre de 2021, cada país de la UE presentará su plan estratégico de la PAC. La Comisión tendrá seis meses para evaluar y aprobar los planes.    </a:t>
            </a:r>
          </a:p>
        </p:txBody>
      </p:sp>
    </p:spTree>
    <p:extLst>
      <p:ext uri="{BB962C8B-B14F-4D97-AF65-F5344CB8AC3E}">
        <p14:creationId xmlns:p14="http://schemas.microsoft.com/office/powerpoint/2010/main" val="35310917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6144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2" name="Rectángulo 1"/>
          <p:cNvSpPr/>
          <p:nvPr/>
        </p:nvSpPr>
        <p:spPr>
          <a:xfrm>
            <a:off x="152400" y="1916832"/>
            <a:ext cx="8839200" cy="4247317"/>
          </a:xfrm>
          <a:prstGeom prst="rect">
            <a:avLst/>
          </a:prstGeom>
        </p:spPr>
        <p:txBody>
          <a:bodyPr wrap="square">
            <a:spAutoFit/>
          </a:bodyPr>
          <a:lstStyle/>
          <a:p>
            <a:r>
              <a:rPr lang="es-ES" b="1" dirty="0"/>
              <a:t> Calendario de la reforma de la </a:t>
            </a:r>
            <a:r>
              <a:rPr lang="es-ES" b="1" dirty="0" smtClean="0"/>
              <a:t>PAC</a:t>
            </a:r>
          </a:p>
          <a:p>
            <a:r>
              <a:rPr lang="es-ES" b="1" dirty="0" smtClean="0"/>
              <a:t>   </a:t>
            </a:r>
          </a:p>
          <a:p>
            <a:pPr marL="285750" indent="-285750">
              <a:buFont typeface="Arial" panose="020B0604020202020204" pitchFamily="34" charset="0"/>
              <a:buChar char="•"/>
            </a:pPr>
            <a:r>
              <a:rPr lang="es-ES" b="1" dirty="0"/>
              <a:t>Enero de 2023    Comienzan los planes estratégicos de la PAC.    </a:t>
            </a:r>
          </a:p>
          <a:p>
            <a:pPr marL="285750" indent="-285750">
              <a:buFont typeface="Arial" panose="020B0604020202020204" pitchFamily="34" charset="0"/>
              <a:buChar char="•"/>
            </a:pPr>
            <a:r>
              <a:rPr lang="es-ES" b="1" dirty="0" smtClean="0"/>
              <a:t>Diciembre </a:t>
            </a:r>
            <a:r>
              <a:rPr lang="es-ES" b="1" dirty="0"/>
              <a:t>de 2023    A finales de 2023, la Comisión Europea presentará un informe para evaluar el esfuerzo conjunto de todos los planes estratégicos de la PAC, con especial atención a la ambición colectiva de alcanzar los objetivos del Pacto Verde.    </a:t>
            </a:r>
          </a:p>
          <a:p>
            <a:pPr marL="285750" indent="-285750">
              <a:buFont typeface="Arial" panose="020B0604020202020204" pitchFamily="34" charset="0"/>
              <a:buChar char="•"/>
            </a:pPr>
            <a:r>
              <a:rPr lang="es-ES" b="1" dirty="0"/>
              <a:t>2024    A partir de 2024, cada país de la UE presentará un informe anual de rendimiento y celebrará una reunión anual de revisión con la Comisión.    </a:t>
            </a:r>
          </a:p>
          <a:p>
            <a:pPr marL="285750" indent="-285750">
              <a:buFont typeface="Arial" panose="020B0604020202020204" pitchFamily="34" charset="0"/>
              <a:buChar char="•"/>
            </a:pPr>
            <a:r>
              <a:rPr lang="es-ES" b="1" dirty="0"/>
              <a:t>2025    La Comisión llevará a cabo una primera revisión de los resultados de cada plan estratégico de la PAC y solicitará, si es necesario, acciones de seguimiento específicas a los países de la UE. </a:t>
            </a:r>
            <a:endParaRPr lang="es-ES" b="1" dirty="0" smtClean="0"/>
          </a:p>
          <a:p>
            <a:pPr marL="285750" indent="-285750">
              <a:buFont typeface="Arial" panose="020B0604020202020204" pitchFamily="34" charset="0"/>
              <a:buChar char="•"/>
            </a:pPr>
            <a:r>
              <a:rPr lang="es-ES" b="1" dirty="0"/>
              <a:t>2026    En 2026, una evaluación intermedia valorará los resultados de la nueva PAC. </a:t>
            </a:r>
          </a:p>
          <a:p>
            <a:pPr marL="285750" indent="-285750">
              <a:buFont typeface="Arial" panose="020B0604020202020204" pitchFamily="34" charset="0"/>
              <a:buChar char="•"/>
            </a:pPr>
            <a:r>
              <a:rPr lang="es-ES" b="1" dirty="0" smtClean="0"/>
              <a:t>2027    </a:t>
            </a:r>
            <a:r>
              <a:rPr lang="es-ES" b="1" dirty="0"/>
              <a:t>La Comisión realizará una segunda revisión de los resultados de cada plan estratégico de la PAC.    </a:t>
            </a:r>
            <a:endParaRPr lang="es-ES" b="1" dirty="0" smtClean="0"/>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1733515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123" name="Text Box 1027"/>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La agricultura en la UE</a:t>
            </a:r>
            <a:endParaRPr lang="fr-FR" altLang="es-ES" sz="2400">
              <a:solidFill>
                <a:srgbClr val="990000"/>
              </a:solidFill>
            </a:endParaRPr>
          </a:p>
        </p:txBody>
      </p:sp>
      <p:sp>
        <p:nvSpPr>
          <p:cNvPr id="38916" name="Text Box 1028"/>
          <p:cNvSpPr txBox="1">
            <a:spLocks noChangeArrowheads="1"/>
          </p:cNvSpPr>
          <p:nvPr/>
        </p:nvSpPr>
        <p:spPr bwMode="auto">
          <a:xfrm>
            <a:off x="1143000" y="2209800"/>
            <a:ext cx="68580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3600" b="1">
                <a:solidFill>
                  <a:srgbClr val="990000"/>
                </a:solidFill>
              </a:rPr>
              <a:t>Áreas rurales</a:t>
            </a:r>
          </a:p>
          <a:p>
            <a:pPr eaLnBrk="1" hangingPunct="1">
              <a:spcBef>
                <a:spcPct val="50000"/>
              </a:spcBef>
              <a:buFontTx/>
              <a:buNone/>
            </a:pPr>
            <a:r>
              <a:rPr lang="es-ES_tradnl" altLang="es-ES" sz="3600" b="1">
                <a:solidFill>
                  <a:srgbClr val="990000"/>
                </a:solidFill>
              </a:rPr>
              <a:t>90% del territorio</a:t>
            </a:r>
          </a:p>
          <a:p>
            <a:pPr eaLnBrk="1" hangingPunct="1">
              <a:spcBef>
                <a:spcPct val="50000"/>
              </a:spcBef>
              <a:buFontTx/>
              <a:buNone/>
            </a:pPr>
            <a:r>
              <a:rPr lang="es-ES_tradnl" altLang="es-ES" sz="3600" b="1">
                <a:solidFill>
                  <a:srgbClr val="990000"/>
                </a:solidFill>
              </a:rPr>
              <a:t>50% de la población</a:t>
            </a:r>
          </a:p>
          <a:p>
            <a:pPr eaLnBrk="1" hangingPunct="1">
              <a:spcBef>
                <a:spcPct val="50000"/>
              </a:spcBef>
              <a:buFontTx/>
              <a:buNone/>
            </a:pPr>
            <a:r>
              <a:rPr lang="es-ES_tradnl" altLang="es-ES" sz="3600" b="1">
                <a:solidFill>
                  <a:srgbClr val="990000"/>
                </a:solidFill>
              </a:rPr>
              <a:t>60.000.000.000 € de exportaciones agrícolas</a:t>
            </a:r>
            <a:endParaRPr lang="fr-FR" altLang="es-ES" sz="36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blinds(horizontal)">
                                      <p:cBhvr>
                                        <p:cTn id="7" dur="500"/>
                                        <p:tgtEl>
                                          <p:spTgt spid="389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6">
                                            <p:txEl>
                                              <p:pRg st="1" end="1"/>
                                            </p:txEl>
                                          </p:spTgt>
                                        </p:tgtEl>
                                        <p:attrNameLst>
                                          <p:attrName>style.visibility</p:attrName>
                                        </p:attrNameLst>
                                      </p:cBhvr>
                                      <p:to>
                                        <p:strVal val="visible"/>
                                      </p:to>
                                    </p:set>
                                    <p:animEffect transition="in" filter="blinds(horizontal)">
                                      <p:cBhvr>
                                        <p:cTn id="12" dur="500"/>
                                        <p:tgtEl>
                                          <p:spTgt spid="389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16">
                                            <p:txEl>
                                              <p:pRg st="2" end="2"/>
                                            </p:txEl>
                                          </p:spTgt>
                                        </p:tgtEl>
                                        <p:attrNameLst>
                                          <p:attrName>style.visibility</p:attrName>
                                        </p:attrNameLst>
                                      </p:cBhvr>
                                      <p:to>
                                        <p:strVal val="visible"/>
                                      </p:to>
                                    </p:set>
                                    <p:animEffect transition="in" filter="blinds(horizontal)">
                                      <p:cBhvr>
                                        <p:cTn id="17" dur="500"/>
                                        <p:tgtEl>
                                          <p:spTgt spid="389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916">
                                            <p:txEl>
                                              <p:pRg st="3" end="3"/>
                                            </p:txEl>
                                          </p:spTgt>
                                        </p:tgtEl>
                                        <p:attrNameLst>
                                          <p:attrName>style.visibility</p:attrName>
                                        </p:attrNameLst>
                                      </p:cBhvr>
                                      <p:to>
                                        <p:strVal val="visible"/>
                                      </p:to>
                                    </p:set>
                                    <p:animEffect transition="in" filter="blinds(horizontal)">
                                      <p:cBhvr>
                                        <p:cTn id="22" dur="500"/>
                                        <p:tgtEl>
                                          <p:spTgt spid="389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3" name="Imagen 2"/>
          <p:cNvPicPr>
            <a:picLocks noChangeAspect="1"/>
          </p:cNvPicPr>
          <p:nvPr/>
        </p:nvPicPr>
        <p:blipFill>
          <a:blip r:embed="rId2"/>
          <a:stretch>
            <a:fillRect/>
          </a:stretch>
        </p:blipFill>
        <p:spPr>
          <a:xfrm>
            <a:off x="0" y="4054"/>
            <a:ext cx="9183297" cy="5736095"/>
          </a:xfrm>
          <a:prstGeom prst="rect">
            <a:avLst/>
          </a:prstGeom>
        </p:spPr>
      </p:pic>
    </p:spTree>
    <p:extLst>
      <p:ext uri="{BB962C8B-B14F-4D97-AF65-F5344CB8AC3E}">
        <p14:creationId xmlns:p14="http://schemas.microsoft.com/office/powerpoint/2010/main" val="600012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262091281"/>
              </p:ext>
            </p:extLst>
          </p:nvPr>
        </p:nvGraphicFramePr>
        <p:xfrm>
          <a:off x="683568" y="116634"/>
          <a:ext cx="8280920" cy="6673074"/>
        </p:xfrm>
        <a:graphic>
          <a:graphicData uri="http://schemas.openxmlformats.org/drawingml/2006/table">
            <a:tbl>
              <a:tblPr>
                <a:tableStyleId>{5C22544A-7EE6-4342-B048-85BDC9FD1C3A}</a:tableStyleId>
              </a:tblPr>
              <a:tblGrid>
                <a:gridCol w="7272808">
                  <a:extLst>
                    <a:ext uri="{9D8B030D-6E8A-4147-A177-3AD203B41FA5}">
                      <a16:colId xmlns:a16="http://schemas.microsoft.com/office/drawing/2014/main" val="2489902477"/>
                    </a:ext>
                  </a:extLst>
                </a:gridCol>
                <a:gridCol w="1008112">
                  <a:extLst>
                    <a:ext uri="{9D8B030D-6E8A-4147-A177-3AD203B41FA5}">
                      <a16:colId xmlns:a16="http://schemas.microsoft.com/office/drawing/2014/main" val="1988759144"/>
                    </a:ext>
                  </a:extLst>
                </a:gridCol>
              </a:tblGrid>
              <a:tr h="270815">
                <a:tc>
                  <a:txBody>
                    <a:bodyPr/>
                    <a:lstStyle/>
                    <a:p>
                      <a:pPr algn="l" fontAlgn="b"/>
                      <a:r>
                        <a:rPr lang="es-ES" sz="1400" b="1" u="none" strike="noStrike" dirty="0">
                          <a:effectLst/>
                        </a:rPr>
                        <a:t>ANEXO 1.- AYUDAS ASOCIADAS</a:t>
                      </a:r>
                      <a:endParaRPr lang="es-ES" sz="1400" b="1" i="0" u="none" strike="noStrike" dirty="0">
                        <a:solidFill>
                          <a:srgbClr val="000000"/>
                        </a:solidFill>
                        <a:effectLst/>
                        <a:latin typeface="Calibri" panose="020F0502020204030204" pitchFamily="34" charset="0"/>
                      </a:endParaRPr>
                    </a:p>
                  </a:txBody>
                  <a:tcPr marL="3679" marR="3679" marT="3679" marB="0" anchor="b"/>
                </a:tc>
                <a:tc>
                  <a:txBody>
                    <a:bodyPr/>
                    <a:lstStyle/>
                    <a:p>
                      <a:endParaRPr lang="es-ES" sz="1200" dirty="0"/>
                    </a:p>
                  </a:txBody>
                  <a:tcPr marL="3679" marR="3679" marT="3679" marB="0" anchor="b"/>
                </a:tc>
                <a:extLst>
                  <a:ext uri="{0D108BD9-81ED-4DB2-BD59-A6C34878D82A}">
                    <a16:rowId xmlns:a16="http://schemas.microsoft.com/office/drawing/2014/main" val="688535695"/>
                  </a:ext>
                </a:extLst>
              </a:tr>
              <a:tr h="369669">
                <a:tc>
                  <a:txBody>
                    <a:bodyPr/>
                    <a:lstStyle/>
                    <a:p>
                      <a:pPr algn="l" fontAlgn="b"/>
                      <a:r>
                        <a:rPr lang="es-ES" sz="1400" b="1" u="none" strike="noStrike" dirty="0">
                          <a:effectLst/>
                        </a:rPr>
                        <a:t>Ayuda asociada a partir de 2023</a:t>
                      </a:r>
                      <a:endParaRPr lang="es-ES" sz="1400" b="1" i="0" u="none" strike="noStrike" dirty="0">
                        <a:solidFill>
                          <a:srgbClr val="000000"/>
                        </a:solidFill>
                        <a:effectLst/>
                        <a:latin typeface="Calibri" panose="020F0502020204030204" pitchFamily="34" charset="0"/>
                      </a:endParaRPr>
                    </a:p>
                  </a:txBody>
                  <a:tcPr marL="3679" marR="3679" marT="3679" marB="0" anchor="b"/>
                </a:tc>
                <a:tc>
                  <a:txBody>
                    <a:bodyPr/>
                    <a:lstStyle/>
                    <a:p>
                      <a:pPr algn="l" fontAlgn="b"/>
                      <a:r>
                        <a:rPr lang="es-ES" sz="1400" b="1" u="none" strike="noStrike" dirty="0">
                          <a:effectLst/>
                        </a:rPr>
                        <a:t>Dotación presupuestaria (m€)</a:t>
                      </a:r>
                      <a:endParaRPr lang="es-ES" sz="14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2467708437"/>
                  </a:ext>
                </a:extLst>
              </a:tr>
              <a:tr h="108943">
                <a:tc>
                  <a:txBody>
                    <a:bodyPr/>
                    <a:lstStyle/>
                    <a:p>
                      <a:pPr algn="l" fontAlgn="b"/>
                      <a:endParaRPr lang="es-ES" sz="1200" b="0" i="0" u="none" strike="noStrike">
                        <a:solidFill>
                          <a:srgbClr val="000000"/>
                        </a:solidFill>
                        <a:effectLst/>
                        <a:latin typeface="Calibri" panose="020F0502020204030204" pitchFamily="34" charset="0"/>
                      </a:endParaRPr>
                    </a:p>
                  </a:txBody>
                  <a:tcPr marL="3679" marR="3679" marT="3679" marB="0" anchor="b"/>
                </a:tc>
                <a:tc>
                  <a:txBody>
                    <a:bodyPr/>
                    <a:lstStyle/>
                    <a:p>
                      <a:endParaRPr lang="es-ES" sz="1200"/>
                    </a:p>
                  </a:txBody>
                  <a:tcPr marL="3679" marR="3679" marT="3679" marB="0" anchor="b"/>
                </a:tc>
                <a:extLst>
                  <a:ext uri="{0D108BD9-81ED-4DB2-BD59-A6C34878D82A}">
                    <a16:rowId xmlns:a16="http://schemas.microsoft.com/office/drawing/2014/main" val="2230745983"/>
                  </a:ext>
                </a:extLst>
              </a:tr>
              <a:tr h="1866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smtClean="0">
                          <a:effectLst/>
                        </a:rPr>
                        <a:t>Ayuda asociada a la producción sostenible de leche de vaca  (</a:t>
                      </a:r>
                      <a:r>
                        <a:rPr lang="es-ES" sz="1200" u="none" strike="noStrike" dirty="0">
                          <a:effectLst/>
                        </a:rPr>
                        <a:t>Antes: ayuda asociada a los productores de vacuno de leche)</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fontAlgn="b"/>
                      <a:r>
                        <a:rPr lang="es-ES" sz="1200" b="1" u="none" strike="noStrike" dirty="0">
                          <a:effectLst/>
                        </a:rPr>
                        <a:t>122</a:t>
                      </a:r>
                      <a:endParaRPr lang="es-ES" sz="12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3407450063"/>
                  </a:ext>
                </a:extLst>
              </a:tr>
              <a:tr h="54900">
                <a:tc>
                  <a:txBody>
                    <a:bodyPr/>
                    <a:lstStyle/>
                    <a:p>
                      <a:pPr algn="l" fontAlgn="b"/>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2151500546"/>
                  </a:ext>
                </a:extLst>
              </a:tr>
              <a:tr h="3003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a:effectLst/>
                        </a:rPr>
                        <a:t>Ayuda asociada para los </a:t>
                      </a:r>
                      <a:r>
                        <a:rPr lang="es-ES" sz="1200" u="none" strike="noStrike" dirty="0" smtClean="0">
                          <a:effectLst/>
                        </a:rPr>
                        <a:t>ganaderos de vacuno extensivo y para los ganaderos que engordan sus propios terneros en la explotación de nacimiento </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3437688704"/>
                  </a:ext>
                </a:extLst>
              </a:tr>
              <a:tr h="1467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smtClean="0">
                          <a:effectLst/>
                        </a:rPr>
                        <a:t>(Antes: ayuda asociada a los </a:t>
                      </a:r>
                      <a:r>
                        <a:rPr lang="es-ES" sz="1200" u="none" strike="noStrike" dirty="0">
                          <a:effectLst/>
                        </a:rPr>
                        <a:t>productores de vaca nodriza incluido en el cebo en la explotación de nacimiento)</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fontAlgn="b"/>
                      <a:r>
                        <a:rPr lang="es-ES" sz="1200" b="1" u="none" strike="noStrike" dirty="0">
                          <a:effectLst/>
                        </a:rPr>
                        <a:t>199</a:t>
                      </a:r>
                      <a:endParaRPr lang="es-ES" sz="12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1358456184"/>
                  </a:ext>
                </a:extLst>
              </a:tr>
              <a:tr h="38801">
                <a:tc>
                  <a:txBody>
                    <a:bodyPr/>
                    <a:lstStyle/>
                    <a:p>
                      <a:pPr algn="l" fontAlgn="b"/>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2431786682"/>
                  </a:ext>
                </a:extLst>
              </a:tr>
              <a:tr h="369669">
                <a:tc>
                  <a:txBody>
                    <a:bodyPr/>
                    <a:lstStyle/>
                    <a:p>
                      <a:pPr algn="l" fontAlgn="b"/>
                      <a:r>
                        <a:rPr lang="es-ES" sz="1200" u="none" strike="noStrike" dirty="0">
                          <a:effectLst/>
                        </a:rPr>
                        <a:t>Ayuda asociada al engorde sostenible de terneros (Antes: ayuda asociada a los productores que ceban terneros fuera de la explotación de nacimiento)</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fontAlgn="b"/>
                      <a:r>
                        <a:rPr lang="es-ES" sz="1200" b="1" u="none" strike="noStrike" dirty="0">
                          <a:effectLst/>
                        </a:rPr>
                        <a:t>25,9</a:t>
                      </a:r>
                      <a:endParaRPr lang="es-ES" sz="12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929002680"/>
                  </a:ext>
                </a:extLst>
              </a:tr>
              <a:tr h="124267">
                <a:tc>
                  <a:txBody>
                    <a:bodyPr/>
                    <a:lstStyle/>
                    <a:p>
                      <a:pPr algn="l" fontAlgn="b"/>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2444846702"/>
                  </a:ext>
                </a:extLst>
              </a:tr>
              <a:tr h="34040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a:effectLst/>
                        </a:rPr>
                        <a:t>Ayuda asociada para los </a:t>
                      </a:r>
                      <a:r>
                        <a:rPr lang="es-ES" sz="1200" u="none" strike="noStrike" dirty="0" smtClean="0">
                          <a:effectLst/>
                        </a:rPr>
                        <a:t>ganaderos de ovino y caprino, incluida la ganadería extensiva y </a:t>
                      </a:r>
                      <a:r>
                        <a:rPr lang="es-ES" sz="1200" u="none" strike="noStrike" dirty="0" err="1" smtClean="0">
                          <a:effectLst/>
                        </a:rPr>
                        <a:t>semiextensiva</a:t>
                      </a:r>
                      <a:r>
                        <a:rPr lang="es-ES" sz="1200" u="none" strike="noStrike" dirty="0" smtClean="0">
                          <a:effectLst/>
                        </a:rPr>
                        <a:t> sin base territorial propia. (Antes: ayuda asociada a productores  de ovino y caprino.-leche, carne, rastrojeras y barbechos)</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u="none" strike="noStrike" dirty="0" smtClean="0">
                          <a:effectLst/>
                        </a:rPr>
                        <a:t>196,3</a:t>
                      </a:r>
                      <a:endParaRPr lang="es-ES" sz="1200" b="1" i="0" u="none" strike="noStrike" dirty="0" smtClean="0">
                        <a:solidFill>
                          <a:srgbClr val="000000"/>
                        </a:solidFill>
                        <a:effectLst/>
                        <a:latin typeface="Calibri" panose="020F0502020204030204" pitchFamily="34" charset="0"/>
                      </a:endParaRPr>
                    </a:p>
                    <a:p>
                      <a:pPr algn="ctr"/>
                      <a:endParaRPr lang="es-ES" sz="1200" b="1" dirty="0"/>
                    </a:p>
                  </a:txBody>
                  <a:tcPr marL="3679" marR="3679" marT="3679" marB="0" anchor="b"/>
                </a:tc>
                <a:extLst>
                  <a:ext uri="{0D108BD9-81ED-4DB2-BD59-A6C34878D82A}">
                    <a16:rowId xmlns:a16="http://schemas.microsoft.com/office/drawing/2014/main" val="2773766418"/>
                  </a:ext>
                </a:extLst>
              </a:tr>
              <a:tr h="5901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458605778"/>
                  </a:ext>
                </a:extLst>
              </a:tr>
              <a:tr h="1866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smtClean="0">
                          <a:effectLst/>
                        </a:rPr>
                        <a:t> Ayuda asociada a la producción sostenible de tomate para transformación  (</a:t>
                      </a:r>
                      <a:r>
                        <a:rPr lang="es-ES" sz="1200" u="none" strike="noStrike" dirty="0">
                          <a:effectLst/>
                        </a:rPr>
                        <a:t>Antes: ayuda asociada a los productores de tomate para trasformación)</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fontAlgn="b"/>
                      <a:r>
                        <a:rPr lang="es-ES" sz="1200" b="1" u="none" strike="noStrike" dirty="0">
                          <a:effectLst/>
                        </a:rPr>
                        <a:t>9,3</a:t>
                      </a:r>
                      <a:endParaRPr lang="es-ES" sz="12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3923386200"/>
                  </a:ext>
                </a:extLst>
              </a:tr>
              <a:tr h="186675">
                <a:tc>
                  <a:txBody>
                    <a:bodyPr/>
                    <a:lstStyle/>
                    <a:p>
                      <a:pPr algn="l" fontAlgn="b"/>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fontAlgn="b"/>
                      <a:endParaRPr lang="es-ES" sz="12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2282047840"/>
                  </a:ext>
                </a:extLst>
              </a:tr>
              <a:tr h="13748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smtClean="0">
                          <a:effectLst/>
                        </a:rPr>
                        <a:t>Ayuda asociada a los productores de Frutos secos en secano en áreas con riesgo de desertificación </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2524698336"/>
                  </a:ext>
                </a:extLst>
              </a:tr>
              <a:tr h="13789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smtClean="0">
                          <a:effectLst/>
                        </a:rPr>
                        <a:t>(Antes: ayuda asociada a los productores de frutos secos en secano en pendiente superior al 10 %)</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200" b="1" u="none" strike="noStrike" dirty="0" smtClean="0">
                          <a:effectLst/>
                        </a:rPr>
                        <a:t>14</a:t>
                      </a:r>
                      <a:endParaRPr lang="es-ES" sz="1200" b="1" i="0" u="none" strike="noStrike" dirty="0" smtClean="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637923187"/>
                  </a:ext>
                </a:extLst>
              </a:tr>
              <a:tr h="46214">
                <a:tc>
                  <a:txBody>
                    <a:bodyPr/>
                    <a:lstStyle/>
                    <a:p>
                      <a:pPr algn="l" fontAlgn="b"/>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1018864972"/>
                  </a:ext>
                </a:extLst>
              </a:tr>
              <a:tr h="1866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smtClean="0">
                          <a:effectLst/>
                        </a:rPr>
                        <a:t>Ayuda asociada a la producción  sostenible </a:t>
                      </a:r>
                      <a:r>
                        <a:rPr lang="es-ES" sz="1200" u="none" strike="noStrike" dirty="0">
                          <a:effectLst/>
                        </a:rPr>
                        <a:t>de uva pasa (Antes: -)</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fontAlgn="b"/>
                      <a:r>
                        <a:rPr lang="es-ES" sz="1200" b="1" u="none" strike="noStrike" dirty="0">
                          <a:effectLst/>
                        </a:rPr>
                        <a:t>0,68</a:t>
                      </a:r>
                      <a:endParaRPr lang="es-ES" sz="12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3380875058"/>
                  </a:ext>
                </a:extLst>
              </a:tr>
              <a:tr h="154170">
                <a:tc>
                  <a:txBody>
                    <a:bodyPr/>
                    <a:lstStyle/>
                    <a:p>
                      <a:pPr algn="l" fontAlgn="b"/>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1475151988"/>
                  </a:ext>
                </a:extLst>
              </a:tr>
              <a:tr h="1454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smtClean="0">
                          <a:effectLst/>
                        </a:rPr>
                        <a:t>Ayuda asociada a la producción  sostenible </a:t>
                      </a:r>
                      <a:r>
                        <a:rPr lang="es-ES" sz="1200" u="none" strike="noStrike" dirty="0">
                          <a:effectLst/>
                        </a:rPr>
                        <a:t>de remolacha </a:t>
                      </a:r>
                      <a:r>
                        <a:rPr lang="es-ES" sz="1200" u="none" strike="noStrike" dirty="0" smtClean="0">
                          <a:effectLst/>
                        </a:rPr>
                        <a:t>azucarera (Antes: ayuda asociada a los productores remolacha azucarera)</a:t>
                      </a:r>
                      <a:endParaRPr lang="es-ES" sz="1200" b="0" i="0" u="none" strike="noStrike" dirty="0" smtClean="0">
                        <a:solidFill>
                          <a:srgbClr val="000000"/>
                        </a:solidFill>
                        <a:effectLst/>
                        <a:latin typeface="Calibri" panose="020F0502020204030204" pitchFamily="34" charset="0"/>
                      </a:endParaRPr>
                    </a:p>
                  </a:txBody>
                  <a:tcPr marL="3679" marR="3679" marT="3679"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u="none" strike="noStrike" dirty="0" smtClean="0">
                          <a:effectLst/>
                        </a:rPr>
                        <a:t>17</a:t>
                      </a:r>
                      <a:endParaRPr lang="es-ES" sz="1200" b="1" i="0" u="none" strike="noStrike" dirty="0" smtClean="0">
                        <a:solidFill>
                          <a:srgbClr val="000000"/>
                        </a:solidFill>
                        <a:effectLst/>
                        <a:latin typeface="Calibri" panose="020F0502020204030204" pitchFamily="34" charset="0"/>
                      </a:endParaRPr>
                    </a:p>
                    <a:p>
                      <a:pPr algn="ctr"/>
                      <a:endParaRPr lang="es-ES" sz="1200" b="1" dirty="0"/>
                    </a:p>
                  </a:txBody>
                  <a:tcPr marL="3679" marR="3679" marT="3679" marB="0" anchor="b"/>
                </a:tc>
                <a:extLst>
                  <a:ext uri="{0D108BD9-81ED-4DB2-BD59-A6C34878D82A}">
                    <a16:rowId xmlns:a16="http://schemas.microsoft.com/office/drawing/2014/main" val="2602086251"/>
                  </a:ext>
                </a:extLst>
              </a:tr>
              <a:tr h="45577">
                <a:tc>
                  <a:txBody>
                    <a:bodyPr/>
                    <a:lstStyle/>
                    <a:p>
                      <a:pPr algn="l" fontAlgn="b"/>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3942508468"/>
                  </a:ext>
                </a:extLst>
              </a:tr>
              <a:tr h="1866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200" u="none" strike="noStrike" dirty="0" smtClean="0">
                          <a:effectLst/>
                        </a:rPr>
                        <a:t>Ayuda asociada a la producción  sostenible </a:t>
                      </a:r>
                      <a:r>
                        <a:rPr lang="es-ES" sz="1200" u="none" strike="noStrike" dirty="0">
                          <a:effectLst/>
                        </a:rPr>
                        <a:t>de arroz (Antes: ayuda asociada a los productores de arroz)</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fontAlgn="b"/>
                      <a:r>
                        <a:rPr lang="es-ES" sz="1200" b="1" u="none" strike="noStrike" dirty="0">
                          <a:effectLst/>
                        </a:rPr>
                        <a:t>14,2</a:t>
                      </a:r>
                      <a:endParaRPr lang="es-ES" sz="12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2073457723"/>
                  </a:ext>
                </a:extLst>
              </a:tr>
              <a:tr h="53395">
                <a:tc>
                  <a:txBody>
                    <a:bodyPr/>
                    <a:lstStyle/>
                    <a:p>
                      <a:pPr algn="l" fontAlgn="b"/>
                      <a:endParaRPr lang="es-ES" sz="1200" b="0" i="0" u="none" strike="noStrike">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680660357"/>
                  </a:ext>
                </a:extLst>
              </a:tr>
              <a:tr h="369669">
                <a:tc>
                  <a:txBody>
                    <a:bodyPr/>
                    <a:lstStyle/>
                    <a:p>
                      <a:pPr algn="l" fontAlgn="b"/>
                      <a:r>
                        <a:rPr lang="es-ES" sz="1200" u="none" strike="noStrike" dirty="0">
                          <a:effectLst/>
                        </a:rPr>
                        <a:t>Ayuda asociada a la producción sostenible de proteínas de origen vegetal (Antes: Ayudas asociadas a los cultivos proteicos)</a:t>
                      </a:r>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fontAlgn="b"/>
                      <a:r>
                        <a:rPr lang="es-ES" sz="1200" b="1" u="none" strike="noStrike" dirty="0">
                          <a:effectLst/>
                        </a:rPr>
                        <a:t>94</a:t>
                      </a:r>
                      <a:endParaRPr lang="es-ES" sz="12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2302739382"/>
                  </a:ext>
                </a:extLst>
              </a:tr>
              <a:tr h="70718">
                <a:tc>
                  <a:txBody>
                    <a:bodyPr/>
                    <a:lstStyle/>
                    <a:p>
                      <a:pPr algn="l" fontAlgn="b"/>
                      <a:endParaRPr lang="es-ES" sz="1200" b="0" i="0" u="none" strike="noStrike" dirty="0">
                        <a:solidFill>
                          <a:srgbClr val="000000"/>
                        </a:solidFill>
                        <a:effectLst/>
                        <a:latin typeface="Calibri" panose="020F0502020204030204" pitchFamily="34" charset="0"/>
                      </a:endParaRPr>
                    </a:p>
                  </a:txBody>
                  <a:tcPr marL="3679" marR="3679" marT="3679" marB="0" anchor="b"/>
                </a:tc>
                <a:tc>
                  <a:txBody>
                    <a:bodyPr/>
                    <a:lstStyle/>
                    <a:p>
                      <a:pPr algn="ctr"/>
                      <a:endParaRPr lang="es-ES" sz="1200" b="1" dirty="0"/>
                    </a:p>
                  </a:txBody>
                  <a:tcPr marL="3679" marR="3679" marT="3679" marB="0" anchor="b"/>
                </a:tc>
                <a:extLst>
                  <a:ext uri="{0D108BD9-81ED-4DB2-BD59-A6C34878D82A}">
                    <a16:rowId xmlns:a16="http://schemas.microsoft.com/office/drawing/2014/main" val="616402077"/>
                  </a:ext>
                </a:extLst>
              </a:tr>
              <a:tr h="186675">
                <a:tc>
                  <a:txBody>
                    <a:bodyPr/>
                    <a:lstStyle/>
                    <a:p>
                      <a:pPr algn="l" fontAlgn="b"/>
                      <a:r>
                        <a:rPr lang="es-ES" sz="1200" b="1" u="none" strike="noStrike" dirty="0">
                          <a:effectLst/>
                        </a:rPr>
                        <a:t>TOTAL</a:t>
                      </a:r>
                      <a:endParaRPr lang="es-ES" sz="1200" b="1" i="0" u="none" strike="noStrike" dirty="0">
                        <a:solidFill>
                          <a:srgbClr val="000000"/>
                        </a:solidFill>
                        <a:effectLst/>
                        <a:latin typeface="Calibri" panose="020F0502020204030204" pitchFamily="34" charset="0"/>
                      </a:endParaRPr>
                    </a:p>
                  </a:txBody>
                  <a:tcPr marL="3679" marR="3679" marT="3679" marB="0" anchor="b"/>
                </a:tc>
                <a:tc>
                  <a:txBody>
                    <a:bodyPr/>
                    <a:lstStyle/>
                    <a:p>
                      <a:pPr algn="ctr" fontAlgn="b"/>
                      <a:r>
                        <a:rPr lang="es-ES" sz="1200" b="1" u="none" strike="noStrike" dirty="0">
                          <a:effectLst/>
                        </a:rPr>
                        <a:t>692,38</a:t>
                      </a:r>
                      <a:endParaRPr lang="es-ES" sz="1200" b="1" i="0" u="none" strike="noStrike" dirty="0">
                        <a:solidFill>
                          <a:srgbClr val="000000"/>
                        </a:solidFill>
                        <a:effectLst/>
                        <a:latin typeface="Calibri" panose="020F0502020204030204" pitchFamily="34" charset="0"/>
                      </a:endParaRPr>
                    </a:p>
                  </a:txBody>
                  <a:tcPr marL="3679" marR="3679" marT="3679" marB="0" anchor="b"/>
                </a:tc>
                <a:extLst>
                  <a:ext uri="{0D108BD9-81ED-4DB2-BD59-A6C34878D82A}">
                    <a16:rowId xmlns:a16="http://schemas.microsoft.com/office/drawing/2014/main" val="2469418196"/>
                  </a:ext>
                </a:extLst>
              </a:tr>
            </a:tbl>
          </a:graphicData>
        </a:graphic>
      </p:graphicFrame>
    </p:spTree>
    <p:extLst>
      <p:ext uri="{BB962C8B-B14F-4D97-AF65-F5344CB8AC3E}">
        <p14:creationId xmlns:p14="http://schemas.microsoft.com/office/powerpoint/2010/main" val="39436853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660849" y="561109"/>
            <a:ext cx="5822302" cy="5735782"/>
          </a:xfrm>
          <a:prstGeom prst="rect">
            <a:avLst/>
          </a:prstGeom>
        </p:spPr>
      </p:pic>
    </p:spTree>
    <p:extLst>
      <p:ext uri="{BB962C8B-B14F-4D97-AF65-F5344CB8AC3E}">
        <p14:creationId xmlns:p14="http://schemas.microsoft.com/office/powerpoint/2010/main" val="2086583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772816" y="847436"/>
            <a:ext cx="5598367" cy="5163127"/>
          </a:xfrm>
          <a:prstGeom prst="rect">
            <a:avLst/>
          </a:prstGeom>
        </p:spPr>
      </p:pic>
    </p:spTree>
    <p:extLst>
      <p:ext uri="{BB962C8B-B14F-4D97-AF65-F5344CB8AC3E}">
        <p14:creationId xmlns:p14="http://schemas.microsoft.com/office/powerpoint/2010/main" val="3122642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846640" cy="5123656"/>
          </a:xfrm>
        </p:spPr>
        <p:txBody>
          <a:bodyPr/>
          <a:lstStyle/>
          <a:p>
            <a:r>
              <a:rPr lang="es-ES" dirty="0">
                <a:hlinkClick r:id="rId2"/>
              </a:rPr>
              <a:t>https://</a:t>
            </a:r>
            <a:r>
              <a:rPr lang="es-ES" dirty="0" smtClean="0">
                <a:hlinkClick r:id="rId2"/>
              </a:rPr>
              <a:t>ec.europa.eu/info/food-farming-fisheries/key-policies/common-agricultural-policy_es</a:t>
            </a:r>
            <a:r>
              <a:rPr lang="es-ES" dirty="0" smtClean="0"/>
              <a:t/>
            </a:r>
            <a:br>
              <a:rPr lang="es-ES" dirty="0" smtClean="0"/>
            </a:br>
            <a:endParaRPr lang="es-ES" dirty="0"/>
          </a:p>
        </p:txBody>
      </p:sp>
    </p:spTree>
    <p:extLst>
      <p:ext uri="{BB962C8B-B14F-4D97-AF65-F5344CB8AC3E}">
        <p14:creationId xmlns:p14="http://schemas.microsoft.com/office/powerpoint/2010/main" val="132953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6147"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La agricultura en la UE</a:t>
            </a:r>
            <a:endParaRPr lang="fr-FR" altLang="es-ES" sz="2400">
              <a:solidFill>
                <a:srgbClr val="990000"/>
              </a:solidFill>
            </a:endParaRPr>
          </a:p>
        </p:txBody>
      </p:sp>
      <p:sp>
        <p:nvSpPr>
          <p:cNvPr id="39940" name="Text Box 4"/>
          <p:cNvSpPr txBox="1">
            <a:spLocks noChangeArrowheads="1"/>
          </p:cNvSpPr>
          <p:nvPr/>
        </p:nvSpPr>
        <p:spPr bwMode="auto">
          <a:xfrm>
            <a:off x="1143000" y="2209800"/>
            <a:ext cx="68580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3600" b="1">
                <a:solidFill>
                  <a:srgbClr val="990000"/>
                </a:solidFill>
              </a:rPr>
              <a:t>Agroindustria</a:t>
            </a:r>
          </a:p>
          <a:p>
            <a:pPr eaLnBrk="1" hangingPunct="1">
              <a:spcBef>
                <a:spcPct val="50000"/>
              </a:spcBef>
              <a:buFontTx/>
              <a:buNone/>
            </a:pPr>
            <a:r>
              <a:rPr lang="es-ES_tradnl" altLang="es-ES" sz="3600" b="1">
                <a:solidFill>
                  <a:srgbClr val="990000"/>
                </a:solidFill>
              </a:rPr>
              <a:t>15% del valor de la producción industrial</a:t>
            </a:r>
          </a:p>
          <a:p>
            <a:pPr eaLnBrk="1" hangingPunct="1">
              <a:spcBef>
                <a:spcPct val="50000"/>
              </a:spcBef>
              <a:buFontTx/>
              <a:buNone/>
            </a:pPr>
            <a:r>
              <a:rPr lang="es-ES_tradnl" altLang="es-ES" sz="3600" b="1">
                <a:solidFill>
                  <a:srgbClr val="990000"/>
                </a:solidFill>
              </a:rPr>
              <a:t>1.000.000.000.000 € al año</a:t>
            </a:r>
          </a:p>
          <a:p>
            <a:pPr eaLnBrk="1" hangingPunct="1">
              <a:spcBef>
                <a:spcPct val="50000"/>
              </a:spcBef>
              <a:buFontTx/>
              <a:buNone/>
            </a:pPr>
            <a:r>
              <a:rPr lang="es-ES_tradnl" altLang="es-ES" sz="3600" b="1">
                <a:solidFill>
                  <a:srgbClr val="990000"/>
                </a:solidFill>
              </a:rPr>
              <a:t>16.000.000 de empleos</a:t>
            </a:r>
            <a:endParaRPr lang="fr-FR" altLang="es-ES" sz="3600">
              <a:solidFill>
                <a:srgbClr val="99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blinds(horizontal)">
                                      <p:cBhvr>
                                        <p:cTn id="7" dur="500"/>
                                        <p:tgtEl>
                                          <p:spTgt spid="399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blinds(horizontal)">
                                      <p:cBhvr>
                                        <p:cTn id="12" dur="500"/>
                                        <p:tgtEl>
                                          <p:spTgt spid="399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blinds(horizontal)">
                                      <p:cBhvr>
                                        <p:cTn id="17" dur="500"/>
                                        <p:tgtEl>
                                          <p:spTgt spid="399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40">
                                            <p:txEl>
                                              <p:pRg st="3" end="3"/>
                                            </p:txEl>
                                          </p:spTgt>
                                        </p:tgtEl>
                                        <p:attrNameLst>
                                          <p:attrName>style.visibility</p:attrName>
                                        </p:attrNameLst>
                                      </p:cBhvr>
                                      <p:to>
                                        <p:strVal val="visible"/>
                                      </p:to>
                                    </p:set>
                                    <p:animEffect transition="in" filter="blinds(horizontal)">
                                      <p:cBhvr>
                                        <p:cTn id="22" dur="500"/>
                                        <p:tgtEl>
                                          <p:spTgt spid="39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6613"/>
            <a:ext cx="85344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6613</Words>
  <Application>Microsoft Office PowerPoint</Application>
  <PresentationFormat>Presentación en pantalla (4:3)</PresentationFormat>
  <Paragraphs>485</Paragraphs>
  <Slides>74</Slides>
  <Notes>8</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74</vt:i4>
      </vt:variant>
    </vt:vector>
  </HeadingPairs>
  <TitlesOfParts>
    <vt:vector size="82" baseType="lpstr">
      <vt:lpstr>Arial</vt:lpstr>
      <vt:lpstr>Calibri</vt:lpstr>
      <vt:lpstr>EC Square Sans Pro</vt:lpstr>
      <vt:lpstr>NYTAL S+ EC Square Sans Pro</vt:lpstr>
      <vt:lpstr>Times New Roman</vt:lpstr>
      <vt:lpstr>Verdana</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Política Agrícola Común</vt:lpstr>
      <vt:lpstr>Política Agrícola Común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PAC a precios de 2010 (M euros)</vt:lpstr>
      <vt:lpstr>La PAC en los presupuestos de la UE (%)</vt:lpstr>
      <vt:lpstr>  La política agrícola común de la UE cumple muchos objetivos: ayuda a los agricultores a producir suficientes alimentos para Europa garantiza que los alimentos sean seguros (por ejemplo, a través de la trazabilidad) protege a los agricultores de la excesiva volatilidad de precios y de las crisis de mercado les ayuda a invertir en la modernización de sus explotaciones mantiene comunidades rurales viables, con economías diversificadas crea y mantiene puestos de trabajo en la industria alimentaria protege el medio ambiente y el bienestar de los animales. </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Presentación de PowerPoint</vt:lpstr>
      <vt:lpstr>Presentación de PowerPoint</vt:lpstr>
      <vt:lpstr>Presentación de PowerPoint</vt:lpstr>
      <vt:lpstr>Presentación de PowerPoint</vt:lpstr>
      <vt:lpstr>https://ec.europa.eu/info/food-farming-fisheries/key-policies/common-agricultural-policy_es </vt:lpstr>
    </vt:vector>
  </TitlesOfParts>
  <Company>UPV/EHU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Política Agrícola Común</dc:title>
  <dc:creator>JAP</dc:creator>
  <cp:lastModifiedBy>JOAQUIN ARRIOLA</cp:lastModifiedBy>
  <cp:revision>50</cp:revision>
  <dcterms:created xsi:type="dcterms:W3CDTF">2005-01-14T08:51:28Z</dcterms:created>
  <dcterms:modified xsi:type="dcterms:W3CDTF">2022-11-21T15:40:16Z</dcterms:modified>
</cp:coreProperties>
</file>