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87" r:id="rId3"/>
    <p:sldId id="272" r:id="rId4"/>
    <p:sldId id="271" r:id="rId5"/>
    <p:sldId id="274" r:id="rId6"/>
    <p:sldId id="258" r:id="rId7"/>
    <p:sldId id="284" r:id="rId8"/>
    <p:sldId id="259" r:id="rId9"/>
    <p:sldId id="285" r:id="rId10"/>
    <p:sldId id="261" r:id="rId11"/>
    <p:sldId id="288" r:id="rId12"/>
    <p:sldId id="257" r:id="rId13"/>
    <p:sldId id="262" r:id="rId14"/>
    <p:sldId id="289" r:id="rId15"/>
    <p:sldId id="291" r:id="rId16"/>
    <p:sldId id="29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A87C"/>
    <a:srgbClr val="00CC66"/>
    <a:srgbClr val="00CC99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08" autoAdjust="0"/>
  </p:normalViewPr>
  <p:slideViewPr>
    <p:cSldViewPr>
      <p:cViewPr>
        <p:scale>
          <a:sx n="89" d="100"/>
          <a:sy n="89" d="100"/>
        </p:scale>
        <p:origin x="-155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Mis%20documentos%202011_2013\AMECO\AMEC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ES" sz="1400"/>
              <a:t>Empleo</a:t>
            </a:r>
            <a:r>
              <a:rPr lang="es-ES" sz="1400" baseline="0"/>
              <a:t> y paro, en miles</a:t>
            </a:r>
            <a:endParaRPr lang="es-ES" sz="1400"/>
          </a:p>
        </c:rich>
      </c:tx>
      <c:layout>
        <c:manualLayout>
          <c:xMode val="edge"/>
          <c:yMode val="edge"/>
          <c:x val="0.11023336964802055"/>
          <c:y val="0.1143034115172052"/>
        </c:manualLayout>
      </c:layout>
      <c:overlay val="1"/>
    </c:title>
    <c:plotArea>
      <c:layout>
        <c:manualLayout>
          <c:layoutTarget val="inner"/>
          <c:xMode val="edge"/>
          <c:yMode val="edge"/>
          <c:x val="9.7100170485034373E-2"/>
          <c:y val="3.0764568798204918E-2"/>
          <c:w val="0.9283064651031081"/>
          <c:h val="0.90637705273301861"/>
        </c:manualLayout>
      </c:layout>
      <c:barChart>
        <c:barDir val="col"/>
        <c:grouping val="stacked"/>
        <c:ser>
          <c:idx val="0"/>
          <c:order val="0"/>
          <c:tx>
            <c:strRef>
              <c:f>Spain!$A$310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</c:spPr>
          <c:dPt>
            <c:idx val="38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</c:spPr>
          </c:dPt>
          <c:dPt>
            <c:idx val="39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</c:spPr>
          </c:dPt>
          <c:dPt>
            <c:idx val="53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</c:spPr>
          </c:dPt>
          <c:dPt>
            <c:idx val="54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</c:spPr>
          </c:dPt>
          <c:dPt>
            <c:idx val="55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</c:spPr>
          </c:dPt>
          <c:cat>
            <c:numRef>
              <c:f>Spain!$AB$1:$BE$1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Spain!$AB$336:$BE$336</c:f>
              <c:numCache>
                <c:formatCode>General</c:formatCode>
                <c:ptCount val="30"/>
                <c:pt idx="12">
                  <c:v>100000</c:v>
                </c:pt>
                <c:pt idx="22">
                  <c:v>100000</c:v>
                </c:pt>
                <c:pt idx="25">
                  <c:v>100000</c:v>
                </c:pt>
                <c:pt idx="26">
                  <c:v>100000</c:v>
                </c:pt>
                <c:pt idx="27">
                  <c:v>100000</c:v>
                </c:pt>
                <c:pt idx="28">
                  <c:v>100000</c:v>
                </c:pt>
                <c:pt idx="29">
                  <c:v>100000</c:v>
                </c:pt>
              </c:numCache>
            </c:numRef>
          </c:val>
        </c:ser>
        <c:gapWidth val="0"/>
        <c:overlap val="100"/>
        <c:axId val="65499520"/>
        <c:axId val="65501056"/>
      </c:barChart>
      <c:lineChart>
        <c:grouping val="standard"/>
        <c:ser>
          <c:idx val="1"/>
          <c:order val="1"/>
          <c:tx>
            <c:strRef>
              <c:f>Spain!$A$337</c:f>
              <c:strCache>
                <c:ptCount val="1"/>
                <c:pt idx="0">
                  <c:v>ocupados</c:v>
                </c:pt>
              </c:strCache>
            </c:strRef>
          </c:tx>
          <c:marker>
            <c:symbol val="none"/>
          </c:marker>
          <c:cat>
            <c:numRef>
              <c:f>Spain!$AB$1:$BE$1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Spain!$AB$337:$BE$337</c:f>
              <c:numCache>
                <c:formatCode>#,##0.000</c:formatCode>
                <c:ptCount val="30"/>
                <c:pt idx="0">
                  <c:v>11102.4</c:v>
                </c:pt>
                <c:pt idx="1">
                  <c:v>11660.9</c:v>
                </c:pt>
                <c:pt idx="2">
                  <c:v>12123.1</c:v>
                </c:pt>
                <c:pt idx="3">
                  <c:v>12557.5</c:v>
                </c:pt>
                <c:pt idx="4">
                  <c:v>12869.6</c:v>
                </c:pt>
                <c:pt idx="5">
                  <c:v>12970.4</c:v>
                </c:pt>
                <c:pt idx="6">
                  <c:v>12730.6</c:v>
                </c:pt>
                <c:pt idx="7">
                  <c:v>12197.3</c:v>
                </c:pt>
                <c:pt idx="8">
                  <c:v>12169.5</c:v>
                </c:pt>
                <c:pt idx="9">
                  <c:v>12461.1</c:v>
                </c:pt>
                <c:pt idx="10">
                  <c:v>12811.55</c:v>
                </c:pt>
                <c:pt idx="11">
                  <c:v>13286.449999999993</c:v>
                </c:pt>
                <c:pt idx="12">
                  <c:v>13837.869999999988</c:v>
                </c:pt>
                <c:pt idx="13">
                  <c:v>14620.09</c:v>
                </c:pt>
                <c:pt idx="14">
                  <c:v>15424.720000000007</c:v>
                </c:pt>
                <c:pt idx="15">
                  <c:v>16056.449999999993</c:v>
                </c:pt>
                <c:pt idx="16">
                  <c:v>16539.580000000005</c:v>
                </c:pt>
                <c:pt idx="17">
                  <c:v>17207.64</c:v>
                </c:pt>
                <c:pt idx="18">
                  <c:v>17883.39</c:v>
                </c:pt>
                <c:pt idx="19">
                  <c:v>18883.280000000013</c:v>
                </c:pt>
                <c:pt idx="20">
                  <c:v>19660.109999999986</c:v>
                </c:pt>
                <c:pt idx="21">
                  <c:v>20267.740000000005</c:v>
                </c:pt>
                <c:pt idx="22">
                  <c:v>20161.419999999984</c:v>
                </c:pt>
                <c:pt idx="23">
                  <c:v>18781.34</c:v>
                </c:pt>
                <c:pt idx="24">
                  <c:v>18352.419999999984</c:v>
                </c:pt>
                <c:pt idx="25">
                  <c:v>18005.41</c:v>
                </c:pt>
                <c:pt idx="26">
                  <c:v>17243.898000000001</c:v>
                </c:pt>
                <c:pt idx="27">
                  <c:v>16649.404999999999</c:v>
                </c:pt>
                <c:pt idx="28">
                  <c:v>16543.670999999984</c:v>
                </c:pt>
                <c:pt idx="29">
                  <c:v>16672.583999999999</c:v>
                </c:pt>
              </c:numCache>
            </c:numRef>
          </c:val>
        </c:ser>
        <c:ser>
          <c:idx val="2"/>
          <c:order val="2"/>
          <c:tx>
            <c:strRef>
              <c:f>Spain!$A$338</c:f>
              <c:strCache>
                <c:ptCount val="1"/>
                <c:pt idx="0">
                  <c:v>parados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Spain!$AB$1:$BE$1</c:f>
              <c:numCache>
                <c:formatCode>General</c:formatCod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numCache>
            </c:numRef>
          </c:cat>
          <c:val>
            <c:numRef>
              <c:f>Spain!$AB$338:$BE$338</c:f>
              <c:numCache>
                <c:formatCode>#,##0.000</c:formatCode>
                <c:ptCount val="30"/>
                <c:pt idx="0">
                  <c:v>2808.5</c:v>
                </c:pt>
                <c:pt idx="1">
                  <c:v>2792.4</c:v>
                </c:pt>
                <c:pt idx="2">
                  <c:v>2704.5</c:v>
                </c:pt>
                <c:pt idx="3">
                  <c:v>2428</c:v>
                </c:pt>
                <c:pt idx="4">
                  <c:v>2296.9</c:v>
                </c:pt>
                <c:pt idx="5">
                  <c:v>2313</c:v>
                </c:pt>
                <c:pt idx="6">
                  <c:v>2602</c:v>
                </c:pt>
                <c:pt idx="7">
                  <c:v>3230.2</c:v>
                </c:pt>
                <c:pt idx="8">
                  <c:v>3455</c:v>
                </c:pt>
                <c:pt idx="9">
                  <c:v>3278.7</c:v>
                </c:pt>
                <c:pt idx="10">
                  <c:v>3188.7</c:v>
                </c:pt>
                <c:pt idx="11">
                  <c:v>3006.6</c:v>
                </c:pt>
                <c:pt idx="12">
                  <c:v>2726.8</c:v>
                </c:pt>
                <c:pt idx="13">
                  <c:v>2310.3000000000002</c:v>
                </c:pt>
                <c:pt idx="14">
                  <c:v>2095.3000000000002</c:v>
                </c:pt>
                <c:pt idx="15">
                  <c:v>1904.3</c:v>
                </c:pt>
                <c:pt idx="16">
                  <c:v>2155.4</c:v>
                </c:pt>
                <c:pt idx="17">
                  <c:v>2242.1999999999998</c:v>
                </c:pt>
                <c:pt idx="18">
                  <c:v>2213.6999999999998</c:v>
                </c:pt>
                <c:pt idx="19">
                  <c:v>1912.5</c:v>
                </c:pt>
                <c:pt idx="20">
                  <c:v>1837.1</c:v>
                </c:pt>
                <c:pt idx="21">
                  <c:v>1833.9</c:v>
                </c:pt>
                <c:pt idx="22">
                  <c:v>2590.6</c:v>
                </c:pt>
                <c:pt idx="23">
                  <c:v>4149.5</c:v>
                </c:pt>
                <c:pt idx="24">
                  <c:v>4632.4000000000005</c:v>
                </c:pt>
                <c:pt idx="25">
                  <c:v>4999</c:v>
                </c:pt>
                <c:pt idx="26">
                  <c:v>5769</c:v>
                </c:pt>
                <c:pt idx="27">
                  <c:v>6055.8</c:v>
                </c:pt>
                <c:pt idx="28">
                  <c:v>5955.9</c:v>
                </c:pt>
                <c:pt idx="29">
                  <c:v>5667.5</c:v>
                </c:pt>
              </c:numCache>
            </c:numRef>
          </c:val>
        </c:ser>
        <c:marker val="1"/>
        <c:axId val="65499520"/>
        <c:axId val="65501056"/>
      </c:lineChart>
      <c:catAx>
        <c:axId val="65499520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 sz="1200"/>
            </a:pPr>
            <a:endParaRPr lang="es-ES"/>
          </a:p>
        </c:txPr>
        <c:crossAx val="65501056"/>
        <c:crosses val="autoZero"/>
        <c:auto val="1"/>
        <c:lblAlgn val="ctr"/>
        <c:lblOffset val="100"/>
      </c:catAx>
      <c:valAx>
        <c:axId val="65501056"/>
        <c:scaling>
          <c:orientation val="minMax"/>
          <c:max val="22000"/>
          <c:min val="0"/>
        </c:scaling>
        <c:axPos val="l"/>
        <c:majorGridlines>
          <c:spPr>
            <a:ln>
              <a:prstDash val="sysDot"/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65499520"/>
        <c:crosses val="autoZero"/>
        <c:crossBetween val="between"/>
        <c:majorUnit val="2000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5788681285376163"/>
          <c:y val="0.40266047940507782"/>
          <c:w val="0.31392139772397215"/>
          <c:h val="0.19748378438828021"/>
        </c:manualLayout>
      </c:layout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</c:chart>
  <c:spPr>
    <a:ln>
      <a:noFill/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DCD8A-2EDF-441A-BF71-B2BE28CD961E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060F5-0FAA-4D42-9808-4E60A3E03A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 smtClean="0"/>
              <a:t>Desequilibrios externos y competitividad:</a:t>
            </a:r>
            <a:endParaRPr lang="es-ES" dirty="0" smtClean="0"/>
          </a:p>
          <a:p>
            <a:r>
              <a:rPr lang="es-ES" dirty="0" smtClean="0"/>
              <a:t>- Promedio (3 años) del saldo de la balanza por cuenta corriente como porcentaje del PIB, con un umbral indicativo del 6% y -4%.</a:t>
            </a:r>
          </a:p>
          <a:p>
            <a:r>
              <a:rPr lang="es-ES" dirty="0" smtClean="0"/>
              <a:t>- Posición de inversión internacional neta como porcentaje del PIB, con un umbral indicativo del 35%. Muestra la diferencia entre los activos y los pasivos financieros externos de un país.</a:t>
            </a:r>
          </a:p>
          <a:p>
            <a:r>
              <a:rPr lang="es-ES" dirty="0" smtClean="0"/>
              <a:t>- Tasa de variación (5 años) de la cuota de mercado de exportación -en valores-, con un umbral indicativo del -6%.</a:t>
            </a:r>
          </a:p>
          <a:p>
            <a:r>
              <a:rPr lang="es-ES" dirty="0" smtClean="0"/>
              <a:t>- Tasa de variación (3 años) del coste laboral nominal unitario, con un umbral indicativo del 9% para los países de la zona euro y del 12% para los países de la zona del euro.</a:t>
            </a:r>
          </a:p>
          <a:p>
            <a:r>
              <a:rPr lang="es-ES" dirty="0" smtClean="0"/>
              <a:t>- Tasa de variación (3 años) del tipo de cambio real efectivo (TCRE) basado en deflactores del IPCH, en relación con 35 países industriales, con un umbral indicativo de - / +5% para los países de la zona del euro y -% / +11 para el resto de la UE. El TCRE informa sobre la competitividad vía precios vs los principales socios comerciales.</a:t>
            </a:r>
          </a:p>
          <a:p>
            <a:r>
              <a:rPr lang="es-ES" b="1" dirty="0" smtClean="0"/>
              <a:t>Desequilibrios internos:</a:t>
            </a:r>
            <a:endParaRPr lang="es-ES" dirty="0" smtClean="0"/>
          </a:p>
          <a:p>
            <a:r>
              <a:rPr lang="es-ES" dirty="0" smtClean="0"/>
              <a:t>- Deuda del sector privado (en porcentaje del PIB), con un umbral de 160%.</a:t>
            </a:r>
          </a:p>
          <a:p>
            <a:r>
              <a:rPr lang="es-ES" dirty="0" smtClean="0"/>
              <a:t>- Crédito al sector privado (porcentaje del PIB, flujo), con un umbral indicativo del 15%.</a:t>
            </a:r>
          </a:p>
          <a:p>
            <a:r>
              <a:rPr lang="es-ES" dirty="0" smtClean="0"/>
              <a:t>- Tasa de variación interanual de los precios de la vivienda, con un umbral indicativo del 6%.</a:t>
            </a:r>
          </a:p>
          <a:p>
            <a:r>
              <a:rPr lang="es-ES" dirty="0" smtClean="0"/>
              <a:t>- Deuda del sector público (como porcentaje del PIB), con un umbral indicativo del 60%.</a:t>
            </a:r>
          </a:p>
          <a:p>
            <a:r>
              <a:rPr lang="es-ES" dirty="0" smtClean="0"/>
              <a:t>- Promedio (3 años) de la tasa de desempleo, con un umbral indicativo del 10%.</a:t>
            </a:r>
          </a:p>
          <a:p>
            <a:r>
              <a:rPr lang="es-ES" dirty="0" smtClean="0"/>
              <a:t>- Tasa de variación interanual de los pasivos financieros del sector financiero, con un umbral indicativo del 16,5%.</a:t>
            </a:r>
            <a:endParaRPr lang="es-ES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3F8B-9A4A-45C4-BC98-D17281A69F8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El Pacto de Estabilidad y Crecimiento</a:t>
            </a:r>
          </a:p>
          <a:p>
            <a:r>
              <a:rPr lang="es-ES" dirty="0" smtClean="0"/>
              <a:t>El Pacto de Estabilidad y Crecimiento (PEC) es un conjunto de normas que alienta a los Estados miembros a mantener unas finanzas públicas saneadas.</a:t>
            </a:r>
          </a:p>
          <a:p>
            <a:r>
              <a:rPr lang="es-ES" dirty="0" smtClean="0"/>
              <a:t>El PEC tiene dos vertientes:</a:t>
            </a:r>
          </a:p>
          <a:p>
            <a:r>
              <a:rPr lang="es-ES" dirty="0" smtClean="0"/>
              <a:t>La </a:t>
            </a:r>
            <a:r>
              <a:rPr lang="es-ES" b="1" dirty="0" smtClean="0"/>
              <a:t>vertiente preventiva</a:t>
            </a:r>
            <a:r>
              <a:rPr lang="es-ES" dirty="0" smtClean="0"/>
              <a:t>, que pide a los Estados miembros que presenten un programa anual de estabilidad (países de la zona del euro) o de convergencia (el resto de los países), además de su Programa Nacional de Reforma. En este programa los Estados miembros indican cómo pretenden conseguir y mantener unas finanzas públicas saneadas a medio plazo. La Comisión puede entonces hacer recomendaciones políticas (en junio, dentro del Semestre Europeo) o, en caso necesario, presentar una propuesta al Consejo para que emita una </a:t>
            </a:r>
            <a:r>
              <a:rPr lang="es-ES" b="1" dirty="0" smtClean="0"/>
              <a:t>advertencia rápida</a:t>
            </a:r>
            <a:r>
              <a:rPr lang="es-ES" dirty="0" smtClean="0"/>
              <a:t> de déficit excesivo.</a:t>
            </a:r>
          </a:p>
          <a:p>
            <a:r>
              <a:rPr lang="es-ES" dirty="0" smtClean="0"/>
              <a:t>La </a:t>
            </a:r>
            <a:r>
              <a:rPr lang="es-ES" b="1" dirty="0" smtClean="0"/>
              <a:t>vertiente correctora</a:t>
            </a:r>
            <a:r>
              <a:rPr lang="es-ES" dirty="0" smtClean="0"/>
              <a:t>, que regula el </a:t>
            </a:r>
            <a:r>
              <a:rPr lang="es-ES" b="1" dirty="0" smtClean="0"/>
              <a:t>procedimiento de déficit excesivo</a:t>
            </a:r>
            <a:r>
              <a:rPr lang="es-ES" dirty="0" smtClean="0"/>
              <a:t> (PDE). En virtud del PDE, si un Estado miembro incumple el déficit presupuestario del 3% establecido en el Tratado, el Consejo emite recomendaciones sobre la forma de resolver el problema. El incumplimiento de esas recomendaciones puede llevar a la imposición de sanciones a los países de la zona del euro.</a:t>
            </a:r>
            <a:endParaRPr lang="es-ES" smtClean="0"/>
          </a:p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FA0E0-CF93-4E9E-AA39-4F2E5820579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F3FD6-C657-4D9C-BAAA-4920BF27CE4A}" type="datetimeFigureOut">
              <a:rPr lang="es-ES" smtClean="0"/>
              <a:pPr/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C0EE-E9F5-4752-8B77-0ED7D4F454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s-ES" dirty="0" smtClean="0"/>
              <a:t>La gobernanza de la Eurozona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política del Euro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700808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Hasta 2011:</a:t>
            </a:r>
          </a:p>
          <a:p>
            <a:endParaRPr lang="es-E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</a:t>
            </a:r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 de estabilidad y Crecimiento (1997)</a:t>
            </a:r>
          </a:p>
          <a:p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s-ES" b="1" i="1" dirty="0" smtClean="0">
                <a:solidFill>
                  <a:schemeClr val="bg1">
                    <a:lumMod val="85000"/>
                  </a:schemeClr>
                </a:solidFill>
              </a:rPr>
              <a:t>Criterios de convergencia (T. de Maastricht):</a:t>
            </a:r>
          </a:p>
          <a:p>
            <a:endParaRPr lang="es-ES" b="1" i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Deuda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pública (60% del PIB)</a:t>
            </a:r>
          </a:p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Déficit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fiscal (3%)</a:t>
            </a:r>
          </a:p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Inflación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 (1,5% sobre la media de los 3 con menos inflación)</a:t>
            </a:r>
          </a:p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Tipos de interés (</a:t>
            </a:r>
            <a:r>
              <a:rPr lang="es-ES" dirty="0" smtClean="0">
                <a:solidFill>
                  <a:schemeClr val="bg1">
                    <a:lumMod val="85000"/>
                  </a:schemeClr>
                </a:solidFill>
              </a:rPr>
              <a:t>2% sobre la media de los 3 con menos inflación)</a:t>
            </a:r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995936" y="1628800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Desde 2011: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Tratado</a:t>
            </a:r>
            <a:r>
              <a:rPr lang="es-ES" b="1" dirty="0" smtClean="0"/>
              <a:t> sobre Estabilidad, Coordinación y Gobierno (Pacto Fiscal) (2012)</a:t>
            </a:r>
          </a:p>
          <a:p>
            <a:endParaRPr lang="es-ES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s-ES" dirty="0" smtClean="0"/>
              <a:t>Semestre Europeo</a:t>
            </a:r>
          </a:p>
          <a:p>
            <a:pPr marL="182563" indent="-182563">
              <a:buFont typeface="Arial" pitchFamily="34" charset="0"/>
              <a:buChar char="•"/>
            </a:pPr>
            <a:endParaRPr lang="es-ES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s-ES" dirty="0" smtClean="0"/>
              <a:t> Regla de oro</a:t>
            </a:r>
          </a:p>
          <a:p>
            <a:pPr marL="182563" indent="-182563">
              <a:buFont typeface="Arial" pitchFamily="34" charset="0"/>
              <a:buChar char="•"/>
            </a:pPr>
            <a:endParaRPr lang="es-ES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s-ES" dirty="0" smtClean="0"/>
              <a:t> Supervisión macroeconómica (</a:t>
            </a:r>
            <a:r>
              <a:rPr lang="es-ES" i="1" dirty="0" smtClean="0"/>
              <a:t>Procedimiento Déficit Excesivo</a:t>
            </a:r>
            <a:r>
              <a:rPr lang="es-ES" dirty="0" smtClean="0"/>
              <a:t>: sanciones) . Déficit estructural 0,5%</a:t>
            </a:r>
          </a:p>
          <a:p>
            <a:pPr marL="182563" indent="-182563">
              <a:buFont typeface="Arial" pitchFamily="34" charset="0"/>
              <a:buChar char="•"/>
            </a:pPr>
            <a:endParaRPr lang="es-ES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s-ES" dirty="0" smtClean="0"/>
              <a:t> Estabilidad Financiera en la UEM (ESM)</a:t>
            </a:r>
          </a:p>
          <a:p>
            <a:endParaRPr lang="es-ES" dirty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b="1" dirty="0" smtClean="0"/>
              <a:t>Indicadores del MIP (</a:t>
            </a:r>
            <a:r>
              <a:rPr lang="es-ES" sz="2400" b="1" i="1" dirty="0" smtClean="0"/>
              <a:t>procedimiento de desequilibrios macroeconómicos</a:t>
            </a:r>
            <a:r>
              <a:rPr lang="es-ES" sz="2400" b="1" dirty="0" smtClean="0"/>
              <a:t>)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Balanza por cuenta corriente (3 años -4%/+6%)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Posición de inversión internacional neta (-35%)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Tipo de cambio real efectivo respecto 35 países industriales (3 años +/- 5% EA, 11% no EA)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% de </a:t>
            </a:r>
            <a:r>
              <a:rPr lang="es-ES" sz="2400" smtClean="0"/>
              <a:t>la cuota  exportaciones mundiales ( 5 años, -6</a:t>
            </a:r>
            <a:r>
              <a:rPr lang="es-ES" sz="2400" dirty="0" smtClean="0"/>
              <a:t>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Costes laborales unitarios (3 años+9% EA, +12% no EA)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Índice anual de precios de la vivienda (+6%)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Flujo de crédito privado (% PIB) (+15%)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Tasa de desempleo (3 años +10%)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Deuda privada consolidada (% PIB) (133%)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Deuda pública (% PIB) (60%)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/>
              <a:t>Variación pasivos totales del sector financiero (16,5%)</a:t>
            </a:r>
            <a:endParaRPr lang="es-E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uropean Fiscal Compact ratification (cropped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07900"/>
            <a:ext cx="5419725" cy="570547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99592" y="0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Fiscal </a:t>
            </a:r>
          </a:p>
          <a:p>
            <a:pPr algn="ctr"/>
            <a:r>
              <a:rPr lang="es-ES" dirty="0" smtClean="0"/>
              <a:t>Firmado: 2 marzo 2012, En vigor: 1 enero 2013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580112" y="3068960"/>
          <a:ext cx="3374546" cy="265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546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 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entro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 de la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eurozona</a:t>
                      </a:r>
                      <a:endParaRPr lang="es-ES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anchor="ctr"/>
                </a:tc>
              </a:tr>
              <a:tr h="609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Fuera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 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de la 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Eurozona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(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vinculados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por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el</a:t>
                      </a:r>
                      <a:r>
                        <a:rPr kumimoji="0" lang="en-GB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pacto</a:t>
                      </a:r>
                      <a:r>
                        <a:rPr kumimoji="0" lang="en-GB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fiscal)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>
                    <a:solidFill>
                      <a:srgbClr val="00A87C"/>
                    </a:solidFill>
                  </a:tcPr>
                </a:tc>
              </a:tr>
              <a:tr h="542331">
                <a:tc>
                  <a:txBody>
                    <a:bodyPr/>
                    <a:lstStyle/>
                    <a:p>
                      <a:pPr algn="l"/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 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Fuera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 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de la 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Eurozona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(no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vinculados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por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el</a:t>
                      </a:r>
                      <a:r>
                        <a:rPr kumimoji="0" lang="en-GB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pacto</a:t>
                      </a:r>
                      <a:r>
                        <a:rPr kumimoji="0" lang="en-GB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fiscal)</a:t>
                      </a:r>
                      <a:endParaRPr lang="es-ES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48914">
                <a:tc>
                  <a:txBody>
                    <a:bodyPr/>
                    <a:lstStyle/>
                    <a:p>
                      <a:pPr algn="l"/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Firmantes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que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no lo</a:t>
                      </a:r>
                      <a:r>
                        <a:rPr kumimoji="0" lang="en-GB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han</a:t>
                      </a:r>
                      <a:r>
                        <a:rPr kumimoji="0" lang="en-GB" sz="14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ratificado</a:t>
                      </a:r>
                      <a:endParaRPr lang="es-ES" sz="14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26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Miembros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 de la UE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 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que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han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rechazado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el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tratado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13-european-semester-ig_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3544432" cy="69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.europa.eu/europe2020/images/european_semester_en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63" y="332656"/>
            <a:ext cx="9166617" cy="6264696"/>
          </a:xfrm>
          <a:prstGeom prst="rect">
            <a:avLst/>
          </a:prstGeom>
          <a:noFill/>
        </p:spPr>
      </p:pic>
      <p:cxnSp>
        <p:nvCxnSpPr>
          <p:cNvPr id="21" name="20 Conector angular"/>
          <p:cNvCxnSpPr/>
          <p:nvPr/>
        </p:nvCxnSpPr>
        <p:spPr>
          <a:xfrm>
            <a:off x="3131840" y="2780928"/>
            <a:ext cx="4896544" cy="2304256"/>
          </a:xfrm>
          <a:prstGeom prst="bentConnector3">
            <a:avLst>
              <a:gd name="adj1" fmla="val 70938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/>
          <p:nvPr/>
        </p:nvCxnSpPr>
        <p:spPr>
          <a:xfrm rot="16200000" flipH="1">
            <a:off x="1367644" y="2456892"/>
            <a:ext cx="1224136" cy="1008112"/>
          </a:xfrm>
          <a:prstGeom prst="bentConnector3">
            <a:avLst>
              <a:gd name="adj1" fmla="val 2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859" y="0"/>
            <a:ext cx="4862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619672" y="4201924"/>
            <a:ext cx="590465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Una nueva “hoja de ruta”?</a:t>
            </a:r>
            <a:endParaRPr lang="es-E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950589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s-ES" dirty="0" smtClean="0"/>
              <a:t>La hoja de ruta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95536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1ª etapa  30.06.2017</a:t>
            </a:r>
            <a:endParaRPr lang="es-ES" b="1" dirty="0" smtClean="0">
              <a:solidFill>
                <a:srgbClr val="FF0000"/>
              </a:solidFill>
            </a:endParaRP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Autoridad Fiscal Europea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Unión bancaria</a:t>
            </a:r>
            <a:r>
              <a:rPr lang="es-ES" b="1" dirty="0" smtClean="0"/>
              <a:t> </a:t>
            </a:r>
            <a:r>
              <a:rPr lang="es-ES" dirty="0" smtClean="0"/>
              <a:t>( Fondo Único de Resolución (liquidación) de bancos; Sistema común de garantía de depósitos; reforzar el MEDE (ESM)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Mercado único de capitales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Reforma del Tratado de Lisboa </a:t>
            </a:r>
            <a:r>
              <a:rPr lang="es-ES" dirty="0" smtClean="0"/>
              <a:t>(integrar el pacto de estabilidad, coordinación y gobernanza)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2ª etapa …</a:t>
            </a:r>
          </a:p>
          <a:p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Fondo europeo de inversiones estratégicas </a:t>
            </a:r>
            <a:r>
              <a:rPr lang="es-ES" dirty="0" smtClean="0"/>
              <a:t>(función de estabilización de la eurozona)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3ª etapa </a:t>
            </a:r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 2025</a:t>
            </a:r>
          </a:p>
          <a:p>
            <a:endParaRPr lang="es-E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Hacienda europea </a:t>
            </a:r>
            <a:r>
              <a:rPr lang="es-ES" dirty="0" smtClean="0">
                <a:sym typeface="Wingdings" pitchFamily="2" charset="2"/>
              </a:rPr>
              <a:t>(parcial)</a:t>
            </a: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sz="19900" dirty="0" smtClean="0">
                <a:solidFill>
                  <a:srgbClr val="FF0000"/>
                </a:solidFill>
              </a:rPr>
              <a:t>La crisis</a:t>
            </a:r>
            <a:endParaRPr lang="es-ES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es-ES" dirty="0" smtClean="0"/>
              <a:t>Política a aplicar. Objetivos a c/p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s-ES" sz="2800" dirty="0" smtClean="0"/>
              <a:t>Garantizar el pago del servicio de la deuda externa (intereses y capital)</a:t>
            </a:r>
          </a:p>
          <a:p>
            <a:pPr marL="457200" lvl="2" indent="-457200">
              <a:buFont typeface="+mj-lt"/>
              <a:buAutoNum type="arabicPeriod"/>
            </a:pPr>
            <a:r>
              <a:rPr lang="es-ES" sz="2800" dirty="0" smtClean="0"/>
              <a:t>Saneamiento bancario</a:t>
            </a:r>
          </a:p>
          <a:p>
            <a:pPr marL="457200" lvl="2" indent="-457200">
              <a:buFont typeface="+mj-lt"/>
              <a:buAutoNum type="arabicPeriod"/>
            </a:pPr>
            <a:r>
              <a:rPr lang="es-ES" sz="2800" dirty="0" smtClean="0"/>
              <a:t>Aumento de la rentabilidad de las inversiones</a:t>
            </a:r>
          </a:p>
          <a:p>
            <a:pPr marL="457200" lvl="2" indent="-457200">
              <a:buFont typeface="+mj-lt"/>
              <a:buAutoNum type="arabicPeriod"/>
            </a:pPr>
            <a:r>
              <a:rPr lang="es-ES" sz="2800" dirty="0" smtClean="0"/>
              <a:t>Reducir el coste de la financiación del presupuesto público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es-ES" dirty="0" smtClean="0"/>
              <a:t>Política a aplicar. Medidas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Ajuste estructural:</a:t>
            </a:r>
          </a:p>
          <a:p>
            <a:pPr lvl="2"/>
            <a:r>
              <a:rPr lang="es-ES" dirty="0" smtClean="0"/>
              <a:t>Aumentar la propensión exportadora de la economía</a:t>
            </a:r>
          </a:p>
          <a:p>
            <a:pPr lvl="2"/>
            <a:r>
              <a:rPr lang="es-ES" dirty="0" smtClean="0"/>
              <a:t>Reducir el coste de los servicios públicos</a:t>
            </a:r>
          </a:p>
          <a:p>
            <a:pPr lvl="2"/>
            <a:r>
              <a:rPr lang="es-ES" dirty="0" smtClean="0"/>
              <a:t>Transferir más recursos del Estado al mercado (bajada de cotizaciones sociales, reducción de impuestos/aumento de subvenciones</a:t>
            </a:r>
          </a:p>
          <a:p>
            <a:endParaRPr lang="es-ES" dirty="0" smtClean="0"/>
          </a:p>
          <a:p>
            <a:r>
              <a:rPr lang="es-ES" dirty="0" smtClean="0"/>
              <a:t>Reformas estructurales: </a:t>
            </a:r>
          </a:p>
          <a:p>
            <a:pPr lvl="2"/>
            <a:r>
              <a:rPr lang="es-ES" dirty="0" smtClean="0"/>
              <a:t>lograr que con menos salarios se produzca más valor</a:t>
            </a:r>
          </a:p>
          <a:p>
            <a:pPr lvl="2"/>
            <a:r>
              <a:rPr lang="es-ES" dirty="0" smtClean="0"/>
              <a:t>Transferir más recursos del Estado al mercado (privatización, desregulación)</a:t>
            </a:r>
          </a:p>
          <a:p>
            <a:pPr lvl="2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Consecuencia de la política aplicada: destrucción de empleos</a:t>
            </a:r>
            <a:endParaRPr lang="es-ES" sz="3200" dirty="0"/>
          </a:p>
        </p:txBody>
      </p:sp>
      <p:graphicFrame>
        <p:nvGraphicFramePr>
          <p:cNvPr id="5" name="13 Gráfico"/>
          <p:cNvGraphicFramePr/>
          <p:nvPr/>
        </p:nvGraphicFramePr>
        <p:xfrm>
          <a:off x="1403648" y="1556792"/>
          <a:ext cx="6104050" cy="433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43608" y="630932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AMECO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1973…				</a:t>
            </a:r>
            <a:r>
              <a:rPr lang="es-ES" dirty="0" smtClean="0">
                <a:solidFill>
                  <a:schemeClr val="bg1"/>
                </a:solidFill>
              </a:rPr>
              <a:t> …a 2013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99487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1973…				 …a 2013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99487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61" y="1628800"/>
            <a:ext cx="3758287" cy="48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 1973…				 …a 2013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2160240" cy="271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1080120" cy="139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3932475"/>
            <a:ext cx="33123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laborate-Regular"/>
                <a:ea typeface="Times New Roman" pitchFamily="18" charset="0"/>
                <a:cs typeface="Times New Roman" pitchFamily="18" charset="0"/>
              </a:rPr>
              <a:t>The vitality of democracy in the United States in the 1960s produced a substantial increase in governmental activity and a substantial decrease in governmental authority.</a:t>
            </a:r>
            <a:endParaRPr kumimoji="0" lang="es-E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laborate-Regular"/>
                <a:ea typeface="Times New Roman" pitchFamily="18" charset="0"/>
                <a:cs typeface="Times New Roman" pitchFamily="18" charset="0"/>
              </a:rPr>
              <a:t>—Samuel P. Huntington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779912" y="3103126"/>
            <a:ext cx="507605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political systems in the periphery were  established in the aftermath of dictatorship, and were defined by that  experience. Constitutions tend to show a strong socialist influence, reflecting the political strength that left wing parties gained after the defeat of fascism.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Political systems around the periphery typically display several of the following features: weak executives; weak central states relative to regions;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constitutional protection of labor rights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consensus building systems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which foster political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clientalism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and the right to protest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if unwelcome changes are made to the political status quo.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(…) There is a growing recognition of the extent of this problem, both in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core and in the periphery. Change is beginning to take place (…) But, outside Spain little has happened thus far.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JP Morgan’s Europe Economic Research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department.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política del Euro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700808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Hasta 2011:</a:t>
            </a:r>
          </a:p>
          <a:p>
            <a:endParaRPr lang="es-ES" dirty="0"/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</a:t>
            </a:r>
            <a:r>
              <a:rPr lang="es-ES" b="1" dirty="0" smtClean="0"/>
              <a:t> de estabilidad y Crecimiento (1997)</a:t>
            </a:r>
          </a:p>
          <a:p>
            <a:endParaRPr lang="es-ES" dirty="0" smtClean="0"/>
          </a:p>
          <a:p>
            <a:r>
              <a:rPr lang="es-ES" b="1" i="1" dirty="0" smtClean="0"/>
              <a:t>Criterios de convergencia (T. de Maastricht):</a:t>
            </a:r>
          </a:p>
          <a:p>
            <a:endParaRPr lang="es-ES" b="1" i="1" dirty="0"/>
          </a:p>
          <a:p>
            <a:r>
              <a:rPr lang="es-ES" b="1" dirty="0" smtClean="0"/>
              <a:t>Deuda</a:t>
            </a:r>
            <a:r>
              <a:rPr lang="es-ES" dirty="0" smtClean="0"/>
              <a:t> pública (60% del PIB)</a:t>
            </a:r>
          </a:p>
          <a:p>
            <a:r>
              <a:rPr lang="es-ES" b="1" dirty="0" smtClean="0"/>
              <a:t>Déficit</a:t>
            </a:r>
            <a:r>
              <a:rPr lang="es-ES" dirty="0" smtClean="0"/>
              <a:t> fiscal (3%)</a:t>
            </a:r>
          </a:p>
          <a:p>
            <a:r>
              <a:rPr lang="es-ES" b="1" dirty="0" smtClean="0"/>
              <a:t>Inflación</a:t>
            </a:r>
            <a:r>
              <a:rPr lang="es-ES" dirty="0" smtClean="0"/>
              <a:t> (1,5% sobre la media de los 3 con menos inflación)</a:t>
            </a:r>
          </a:p>
          <a:p>
            <a:r>
              <a:rPr lang="es-ES" b="1" dirty="0" smtClean="0"/>
              <a:t>Tipos de interés (</a:t>
            </a:r>
            <a:r>
              <a:rPr lang="es-ES" dirty="0" smtClean="0"/>
              <a:t>2% sobre la media de los 3 con menos inflación)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1281</Words>
  <Application>Microsoft Office PowerPoint</Application>
  <PresentationFormat>Presentación en pantalla (4:3)</PresentationFormat>
  <Paragraphs>119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La crisis</vt:lpstr>
      <vt:lpstr>Política a aplicar. Objetivos a c/p</vt:lpstr>
      <vt:lpstr>Política a aplicar. Medidas</vt:lpstr>
      <vt:lpstr>Consecuencia de la política aplicada: destrucción de empleos</vt:lpstr>
      <vt:lpstr>De 1973…     …a 2013</vt:lpstr>
      <vt:lpstr>De 1973…     …a 2013</vt:lpstr>
      <vt:lpstr>De 1973…     …a 2013</vt:lpstr>
      <vt:lpstr>La política del Euro</vt:lpstr>
      <vt:lpstr>La política del Euro</vt:lpstr>
      <vt:lpstr>Indicadores del MIP (procedimiento de desequilibrios macroeconómicos)</vt:lpstr>
      <vt:lpstr>Diapositiva 12</vt:lpstr>
      <vt:lpstr>Diapositiva 13</vt:lpstr>
      <vt:lpstr>Diapositiva 14</vt:lpstr>
      <vt:lpstr>Diapositiva 15</vt:lpstr>
      <vt:lpstr>La hoja de ruta</vt:lpstr>
    </vt:vector>
  </TitlesOfParts>
  <Company>UPV-EHU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PDI</dc:creator>
  <cp:lastModifiedBy>Joaquin</cp:lastModifiedBy>
  <cp:revision>54</cp:revision>
  <dcterms:created xsi:type="dcterms:W3CDTF">2013-12-05T11:09:21Z</dcterms:created>
  <dcterms:modified xsi:type="dcterms:W3CDTF">2015-12-01T11:38:52Z</dcterms:modified>
</cp:coreProperties>
</file>